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8" r:id="rId2"/>
    <p:sldId id="335" r:id="rId3"/>
    <p:sldId id="431" r:id="rId4"/>
    <p:sldId id="809" r:id="rId5"/>
    <p:sldId id="682" r:id="rId6"/>
    <p:sldId id="725" r:id="rId7"/>
    <p:sldId id="783" r:id="rId8"/>
    <p:sldId id="727" r:id="rId9"/>
    <p:sldId id="730" r:id="rId10"/>
    <p:sldId id="798" r:id="rId11"/>
    <p:sldId id="784" r:id="rId12"/>
    <p:sldId id="732" r:id="rId13"/>
    <p:sldId id="734" r:id="rId14"/>
    <p:sldId id="733" r:id="rId15"/>
    <p:sldId id="735" r:id="rId16"/>
    <p:sldId id="799" r:id="rId17"/>
    <p:sldId id="810" r:id="rId18"/>
    <p:sldId id="737" r:id="rId19"/>
    <p:sldId id="738" r:id="rId20"/>
    <p:sldId id="811" r:id="rId21"/>
    <p:sldId id="812" r:id="rId22"/>
    <p:sldId id="813" r:id="rId23"/>
    <p:sldId id="782" r:id="rId24"/>
    <p:sldId id="781" r:id="rId25"/>
    <p:sldId id="787" r:id="rId26"/>
    <p:sldId id="741" r:id="rId27"/>
    <p:sldId id="742" r:id="rId28"/>
    <p:sldId id="743" r:id="rId29"/>
    <p:sldId id="814" r:id="rId30"/>
    <p:sldId id="801" r:id="rId31"/>
    <p:sldId id="552" r:id="rId32"/>
    <p:sldId id="745" r:id="rId33"/>
    <p:sldId id="802" r:id="rId34"/>
    <p:sldId id="747" r:id="rId35"/>
    <p:sldId id="748" r:id="rId36"/>
    <p:sldId id="749" r:id="rId37"/>
    <p:sldId id="751" r:id="rId38"/>
    <p:sldId id="815" r:id="rId39"/>
    <p:sldId id="796" r:id="rId40"/>
    <p:sldId id="804" r:id="rId41"/>
    <p:sldId id="518" r:id="rId42"/>
    <p:sldId id="756" r:id="rId43"/>
    <p:sldId id="757" r:id="rId44"/>
    <p:sldId id="808" r:id="rId45"/>
    <p:sldId id="759" r:id="rId46"/>
    <p:sldId id="816" r:id="rId47"/>
    <p:sldId id="807" r:id="rId48"/>
    <p:sldId id="761" r:id="rId49"/>
    <p:sldId id="817" r:id="rId50"/>
    <p:sldId id="806" r:id="rId51"/>
    <p:sldId id="519" r:id="rId52"/>
    <p:sldId id="774" r:id="rId53"/>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7FDF3E"/>
    <a:srgbClr val="33CC33"/>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3502" autoAdjust="0"/>
  </p:normalViewPr>
  <p:slideViewPr>
    <p:cSldViewPr snapToGrid="0">
      <p:cViewPr>
        <p:scale>
          <a:sx n="100" d="100"/>
          <a:sy n="100" d="100"/>
        </p:scale>
        <p:origin x="149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40" d="100"/>
          <a:sy n="140" d="100"/>
        </p:scale>
        <p:origin x="-1110" y="20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E7EFE83D-3940-694A-A076-096E7EA9DAFE}" type="datetimeFigureOut">
              <a:rPr lang="en-US"/>
              <a:pPr/>
              <a:t>3/30/17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CCC447F-EDD8-484F-8903-373EC6DE618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dirty="0"/>
              <a:t>Pre-class music:</a:t>
            </a:r>
            <a:r>
              <a:rPr lang="en-US" dirty="0"/>
              <a:t> “I Get Paper” by Drake and Kevin </a:t>
            </a:r>
            <a:r>
              <a:rPr lang="en-US" dirty="0" err="1"/>
              <a:t>Cossom</a:t>
            </a:r>
            <a:r>
              <a:rPr lang="en-US" dirty="0"/>
              <a:t> (Link to Tip #461)</a:t>
            </a:r>
          </a:p>
          <a:p>
            <a:endParaRPr lang="en-US" dirty="0"/>
          </a:p>
          <a:p>
            <a:r>
              <a:rPr lang="en-US" dirty="0"/>
              <a:t>This song is a good way to introduce aggregate demand, as Drake and Kevin </a:t>
            </a:r>
            <a:r>
              <a:rPr lang="en-US" dirty="0" err="1"/>
              <a:t>Cossom</a:t>
            </a:r>
            <a:r>
              <a:rPr lang="en-US" dirty="0"/>
              <a:t> sing about how they contribute to aggregate demand in the hook (by spending money on goods and services: “I get money, I get paper, and I get girls, all different flavors. I buy Gucci, I buy Prada, I spend </a:t>
            </a:r>
            <a:r>
              <a:rPr lang="en-US" dirty="0" err="1"/>
              <a:t>dolla</a:t>
            </a:r>
            <a:r>
              <a:rPr lang="en-US" dirty="0"/>
              <a:t>’ after </a:t>
            </a:r>
            <a:r>
              <a:rPr lang="en-US" dirty="0" err="1"/>
              <a:t>dolla</a:t>
            </a:r>
            <a:r>
              <a:rPr lang="en-US" dirty="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Animated Figure 13.2</a:t>
            </a:r>
          </a:p>
          <a:p>
            <a:pPr>
              <a:buFontTx/>
              <a:buChar char="•"/>
            </a:pPr>
            <a:endParaRPr lang="en-US" dirty="0"/>
          </a:p>
          <a:p>
            <a:r>
              <a:rPr lang="en-US" b="1" i="1" dirty="0"/>
              <a:t>Lecture tip:</a:t>
            </a:r>
            <a:endParaRPr lang="en-US" dirty="0"/>
          </a:p>
          <a:p>
            <a:r>
              <a:rPr lang="en-US" dirty="0"/>
              <a:t>First click:</a:t>
            </a:r>
          </a:p>
          <a:p>
            <a:pPr marL="171450" indent="-171450">
              <a:buFont typeface="Arial" charset="0"/>
              <a:buChar char="•"/>
            </a:pPr>
            <a:r>
              <a:rPr lang="en-US" dirty="0"/>
              <a:t>Real GDP = $16 trillion dollars</a:t>
            </a:r>
          </a:p>
          <a:p>
            <a:pPr marL="171450" indent="-171450">
              <a:buFont typeface="Arial" charset="0"/>
              <a:buChar char="•"/>
            </a:pPr>
            <a:r>
              <a:rPr lang="en-US" dirty="0"/>
              <a:t>Price level = 100 (base year)</a:t>
            </a:r>
          </a:p>
          <a:p>
            <a:pPr marL="628650" lvl="1" indent="-171450">
              <a:buFont typeface="Arial" charset="0"/>
              <a:buChar char="•"/>
            </a:pPr>
            <a:r>
              <a:rPr lang="en-US" dirty="0">
                <a:cs typeface="MS PGothic" pitchFamily="34" charset="-128"/>
              </a:rPr>
              <a:t>Any change from the base year indicates inflation or deflation</a:t>
            </a:r>
          </a:p>
          <a:p>
            <a:r>
              <a:rPr lang="en-US" dirty="0"/>
              <a:t> </a:t>
            </a:r>
          </a:p>
          <a:p>
            <a:r>
              <a:rPr lang="en-US" b="1" i="1" dirty="0"/>
              <a:t>Lecture notes:</a:t>
            </a:r>
            <a:endParaRPr lang="en-US" dirty="0"/>
          </a:p>
          <a:p>
            <a:r>
              <a:rPr lang="en-US" dirty="0"/>
              <a:t>The diagram above shows the aggregate demand curve for the economy.</a:t>
            </a:r>
          </a:p>
          <a:p>
            <a:pPr marL="171450" indent="-171450">
              <a:buFont typeface="Arial" charset="0"/>
              <a:buChar char="•"/>
            </a:pPr>
            <a:r>
              <a:rPr lang="en-US" dirty="0"/>
              <a:t>It is drawn with the price level on the vertical axis and real GDP on the horizontal axis.</a:t>
            </a:r>
          </a:p>
          <a:p>
            <a:pPr marL="171450" indent="-171450">
              <a:buFont typeface="Arial" charset="0"/>
              <a:buChar char="•"/>
            </a:pPr>
            <a:r>
              <a:rPr lang="en-US" dirty="0"/>
              <a:t>Point out that the demand curve has a negative slope, but for reasons other than the law of demand (these will be covered in the following slides).</a:t>
            </a:r>
          </a:p>
          <a:p>
            <a:pPr marL="628650" lvl="1" indent="-171450">
              <a:buFont typeface="Arial" charset="0"/>
              <a:buChar char="•"/>
            </a:pPr>
            <a:r>
              <a:rPr lang="en-US" dirty="0">
                <a:cs typeface="MS PGothic" pitchFamily="34" charset="-128"/>
              </a:rPr>
              <a:t>An increase in the price level lowers aggregate quantity demanded.</a:t>
            </a:r>
          </a:p>
          <a:p>
            <a:pPr marL="628650" lvl="1" indent="-171450">
              <a:buFont typeface="Arial" charset="0"/>
              <a:buChar char="•"/>
            </a:pPr>
            <a:r>
              <a:rPr lang="en-US" dirty="0">
                <a:cs typeface="MS PGothic" pitchFamily="34" charset="-128"/>
              </a:rPr>
              <a:t>A decrease in the price level raises aggregate quantity demanded.</a:t>
            </a:r>
          </a:p>
          <a:p>
            <a:endParaRPr lang="en-US" dirty="0" smtClean="0"/>
          </a:p>
          <a:p>
            <a:r>
              <a:rPr lang="en-US" dirty="0" smtClean="0"/>
              <a:t>The </a:t>
            </a:r>
            <a:r>
              <a:rPr lang="en-US" dirty="0"/>
              <a:t>aggregate demand curve depicts the quantity of goods and services demanded in the economy at any given price level. For example, when the price level rises from P</a:t>
            </a:r>
            <a:r>
              <a:rPr lang="en-US" baseline="-25000" dirty="0"/>
              <a:t>100</a:t>
            </a:r>
            <a:r>
              <a:rPr lang="en-US" dirty="0"/>
              <a:t> to P</a:t>
            </a:r>
            <a:r>
              <a:rPr lang="en-US" baseline="-25000" dirty="0"/>
              <a:t>105</a:t>
            </a:r>
            <a:r>
              <a:rPr lang="en-US" dirty="0"/>
              <a:t>, the quantity of aggregate demand falls from $16 to $15.5. Lower nominal price levels result in increased values of real GDP.</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a:t>Lecture notes:</a:t>
            </a:r>
          </a:p>
          <a:p>
            <a:r>
              <a:rPr lang="en-US"/>
              <a:t>The three effects listed are distinct, but they are interrelated and reinforcing. Each of these effects is covered in its own slide.</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pPr marL="0" lvl="1"/>
            <a:r>
              <a:rPr lang="en-US" dirty="0">
                <a:cs typeface="MS PGothic" pitchFamily="34" charset="-128"/>
              </a:rPr>
              <a:t>Some examples of wealth that you can bring up to students include: </a:t>
            </a:r>
          </a:p>
          <a:p>
            <a:pPr marL="342900" lvl="1" indent="-342900">
              <a:buFont typeface="Arial" charset="0"/>
              <a:buChar char="•"/>
            </a:pPr>
            <a:r>
              <a:rPr lang="en-US" sz="2400" dirty="0">
                <a:latin typeface="Arial" pitchFamily="-103" charset="0"/>
                <a:cs typeface="MS PGothic" pitchFamily="34" charset="-128"/>
              </a:rPr>
              <a:t>Currency</a:t>
            </a:r>
          </a:p>
          <a:p>
            <a:pPr marL="342900" lvl="1" indent="-342900">
              <a:buFont typeface="Arial" charset="0"/>
              <a:buChar char="•"/>
            </a:pPr>
            <a:r>
              <a:rPr lang="en-US" sz="2400" dirty="0">
                <a:latin typeface="Arial" pitchFamily="-103" charset="0"/>
                <a:cs typeface="MS PGothic" pitchFamily="34" charset="-128"/>
              </a:rPr>
              <a:t>Stocks</a:t>
            </a:r>
          </a:p>
          <a:p>
            <a:pPr marL="342900" lvl="1" indent="-342900">
              <a:buFont typeface="Arial" charset="0"/>
              <a:buChar char="•"/>
            </a:pPr>
            <a:r>
              <a:rPr lang="en-US" sz="2400" dirty="0">
                <a:latin typeface="Arial" pitchFamily="-103" charset="0"/>
                <a:cs typeface="MS PGothic" pitchFamily="34" charset="-128"/>
              </a:rPr>
              <a:t>Bonds</a:t>
            </a:r>
          </a:p>
          <a:p>
            <a:pPr marL="342900" lvl="1" indent="-342900">
              <a:buFont typeface="Arial" charset="0"/>
              <a:buChar char="•"/>
            </a:pPr>
            <a:r>
              <a:rPr lang="en-US" sz="2400" dirty="0">
                <a:latin typeface="Arial" pitchFamily="-103" charset="0"/>
                <a:cs typeface="MS PGothic" pitchFamily="34" charset="-128"/>
              </a:rPr>
              <a:t>Artwork</a:t>
            </a:r>
          </a:p>
          <a:p>
            <a:pPr marL="342900" lvl="1" indent="-342900">
              <a:buFont typeface="Arial" charset="0"/>
              <a:buChar char="•"/>
            </a:pPr>
            <a:r>
              <a:rPr lang="en-US" sz="2400" dirty="0">
                <a:latin typeface="Arial" pitchFamily="-103" charset="0"/>
                <a:cs typeface="MS PGothic" pitchFamily="34" charset="-128"/>
              </a:rPr>
              <a:t>Real estate</a:t>
            </a:r>
          </a:p>
          <a:p>
            <a:pPr marL="342900" lvl="1" indent="-342900">
              <a:buFont typeface="Arial" charset="0"/>
              <a:buChar char="•"/>
            </a:pPr>
            <a:r>
              <a:rPr lang="en-US" sz="2400" dirty="0">
                <a:latin typeface="Arial" pitchFamily="-103" charset="0"/>
                <a:cs typeface="MS PGothic" pitchFamily="34" charset="-128"/>
              </a:rPr>
              <a:t>Bank accounts</a:t>
            </a:r>
          </a:p>
          <a:p>
            <a:pPr marL="0" lvl="1"/>
            <a:endParaRPr lang="en-US" sz="2400" dirty="0">
              <a:latin typeface="Arial" pitchFamily="-103" charset="0"/>
              <a:cs typeface="MS PGothic" pitchFamily="34" charset="-128"/>
            </a:endParaRPr>
          </a:p>
          <a:p>
            <a:pPr marL="0" lvl="1"/>
            <a:r>
              <a:rPr lang="en-US" sz="2400" dirty="0">
                <a:latin typeface="Arial" pitchFamily="-103" charset="0"/>
                <a:cs typeface="MS PGothic" pitchFamily="34" charset="-128"/>
              </a:rPr>
              <a:t>If the price level rises:</a:t>
            </a:r>
          </a:p>
          <a:p>
            <a:pPr marL="342900" lvl="1" indent="-342900">
              <a:buFont typeface="Arial" charset="0"/>
              <a:buChar char="•"/>
            </a:pPr>
            <a:r>
              <a:rPr lang="en-US" sz="2400" dirty="0">
                <a:latin typeface="Arial" pitchFamily="-103" charset="0"/>
                <a:cs typeface="MS PGothic" pitchFamily="34" charset="-128"/>
              </a:rPr>
              <a:t>The purchasing power of wealth falls</a:t>
            </a:r>
          </a:p>
          <a:p>
            <a:pPr marL="342900" lvl="1" indent="-342900">
              <a:buFont typeface="Arial" charset="0"/>
              <a:buChar char="•"/>
            </a:pPr>
            <a:r>
              <a:rPr lang="en-US" sz="2400" dirty="0">
                <a:latin typeface="Arial" pitchFamily="-103" charset="0"/>
                <a:cs typeface="MS PGothic" pitchFamily="34" charset="-128"/>
              </a:rPr>
              <a:t>People cannot buy as much</a:t>
            </a:r>
          </a:p>
          <a:p>
            <a:pPr marL="342900" lvl="1" indent="-342900">
              <a:buFont typeface="Arial" charset="0"/>
              <a:buChar char="•"/>
            </a:pPr>
            <a:r>
              <a:rPr lang="en-US" sz="2400" dirty="0">
                <a:latin typeface="Arial" pitchFamily="-103" charset="0"/>
                <a:cs typeface="MS PGothic" pitchFamily="34" charset="-128"/>
              </a:rPr>
              <a:t>The quantity of aggregate demand falls</a:t>
            </a:r>
          </a:p>
          <a:p>
            <a:pPr marL="0" lvl="1">
              <a:buFontTx/>
              <a:buChar char="•"/>
            </a:pPr>
            <a:endParaRPr lang="en-US" sz="2400" dirty="0">
              <a:latin typeface="Arial" pitchFamily="-103" charset="0"/>
              <a:cs typeface="MS PGothic" pitchFamily="34" charset="-128"/>
            </a:endParaRPr>
          </a:p>
          <a:p>
            <a:pPr marL="0" lvl="1"/>
            <a:r>
              <a:rPr lang="en-US" sz="2400" dirty="0">
                <a:latin typeface="Arial" pitchFamily="-103" charset="0"/>
                <a:cs typeface="MS PGothic" pitchFamily="34" charset="-128"/>
              </a:rPr>
              <a:t>If the price level falls:</a:t>
            </a:r>
          </a:p>
          <a:p>
            <a:pPr marL="342900" lvl="1" indent="-342900">
              <a:buFont typeface="Arial" charset="0"/>
              <a:buChar char="•"/>
            </a:pPr>
            <a:r>
              <a:rPr lang="en-US" sz="2400" dirty="0">
                <a:latin typeface="Arial" pitchFamily="-103" charset="0"/>
                <a:cs typeface="MS PGothic" pitchFamily="34" charset="-128"/>
              </a:rPr>
              <a:t>The purchasing power of wealth rises</a:t>
            </a:r>
          </a:p>
          <a:p>
            <a:pPr marL="342900" lvl="1" indent="-342900">
              <a:buFont typeface="Arial" charset="0"/>
              <a:buChar char="•"/>
            </a:pPr>
            <a:r>
              <a:rPr lang="en-US" sz="2400" dirty="0">
                <a:latin typeface="Arial" pitchFamily="-103" charset="0"/>
                <a:cs typeface="MS PGothic" pitchFamily="34" charset="-128"/>
              </a:rPr>
              <a:t>People are able to buy more</a:t>
            </a:r>
          </a:p>
          <a:p>
            <a:pPr marL="342900" lvl="1" indent="-342900">
              <a:buFont typeface="Arial" charset="0"/>
              <a:buChar char="•"/>
            </a:pPr>
            <a:r>
              <a:rPr lang="en-US" sz="2400" dirty="0">
                <a:latin typeface="Arial" pitchFamily="-103" charset="0"/>
                <a:cs typeface="MS PGothic" pitchFamily="34" charset="-128"/>
              </a:rPr>
              <a:t>The quantity of aggregate demand rises</a:t>
            </a:r>
          </a:p>
          <a:p>
            <a:pPr marL="0" lvl="1">
              <a:buFontTx/>
              <a:buChar char="•"/>
            </a:pPr>
            <a:endParaRPr lang="en-US" sz="2400" dirty="0">
              <a:latin typeface="Arial" pitchFamily="-103" charset="0"/>
              <a:cs typeface="MS PGothic" pitchFamily="34" charset="-128"/>
            </a:endParaRPr>
          </a:p>
          <a:p>
            <a:r>
              <a:rPr lang="en-US" dirty="0"/>
              <a:t>The wealth effect is related to consumption (C) in the GDP or AD equation.</a:t>
            </a:r>
          </a:p>
          <a:p>
            <a:endParaRPr lang="en-US" dirty="0"/>
          </a:p>
          <a:p>
            <a:r>
              <a:rPr lang="en-US" dirty="0"/>
              <a:t>Remind students how </a:t>
            </a:r>
            <a:r>
              <a:rPr lang="en-US" i="1" dirty="0"/>
              <a:t>wealth </a:t>
            </a:r>
            <a:r>
              <a:rPr lang="en-US" dirty="0"/>
              <a:t>and </a:t>
            </a:r>
            <a:r>
              <a:rPr lang="en-US" i="1" dirty="0"/>
              <a:t>income </a:t>
            </a:r>
            <a:r>
              <a:rPr lang="en-US" dirty="0"/>
              <a:t>are different.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p:txBody>
          <a:bodyPr/>
          <a:lstStyle/>
          <a:p>
            <a:r>
              <a:rPr lang="en-US" b="1" i="1" dirty="0"/>
              <a:t>Lecture notes:</a:t>
            </a:r>
          </a:p>
          <a:p>
            <a:r>
              <a:rPr lang="en-US" dirty="0">
                <a:ea typeface="Arial" pitchFamily="-103" charset="0"/>
                <a:cs typeface="Arial" pitchFamily="-103" charset="0"/>
              </a:rPr>
              <a:t>There is an opportunity cost of borrowing. Higher interest rates make loans more expensive and decrease economic activity in sectors that are interest rate-sensitive.</a:t>
            </a:r>
          </a:p>
          <a:p>
            <a:endParaRPr lang="en-US" dirty="0">
              <a:ea typeface="Arial" pitchFamily="-103" charset="0"/>
              <a:cs typeface="Arial" pitchFamily="-103" charset="0"/>
            </a:endParaRPr>
          </a:p>
          <a:p>
            <a:r>
              <a:rPr lang="en-US" dirty="0">
                <a:ea typeface="Arial" pitchFamily="-103" charset="0"/>
                <a:cs typeface="Arial" pitchFamily="-103" charset="0"/>
              </a:rPr>
              <a:t>As the price level rises:</a:t>
            </a:r>
          </a:p>
          <a:p>
            <a:pPr marL="171450" indent="-171450">
              <a:buFont typeface="Arial" charset="0"/>
              <a:buChar char="•"/>
            </a:pPr>
            <a:r>
              <a:rPr lang="en-US" dirty="0">
                <a:ea typeface="Arial" pitchFamily="-103" charset="0"/>
                <a:cs typeface="Arial" pitchFamily="-103" charset="0"/>
              </a:rPr>
              <a:t>The ability to save falls, lowering the supply of loanable funds</a:t>
            </a:r>
          </a:p>
          <a:p>
            <a:pPr marL="171450" indent="-171450">
              <a:buFont typeface="Arial" charset="0"/>
              <a:buChar char="•"/>
            </a:pPr>
            <a:r>
              <a:rPr lang="en-US" dirty="0">
                <a:ea typeface="Arial" pitchFamily="-103" charset="0"/>
                <a:cs typeface="Arial" pitchFamily="-103" charset="0"/>
              </a:rPr>
              <a:t>The interest rate rises</a:t>
            </a:r>
          </a:p>
          <a:p>
            <a:pPr marL="171450" indent="-171450">
              <a:buFont typeface="Arial" charset="0"/>
              <a:buChar char="•"/>
            </a:pPr>
            <a:r>
              <a:rPr lang="en-US" dirty="0">
                <a:ea typeface="Arial" pitchFamily="-103" charset="0"/>
                <a:cs typeface="Arial" pitchFamily="-103" charset="0"/>
              </a:rPr>
              <a:t>Purchases of goods on credit decline</a:t>
            </a:r>
          </a:p>
          <a:p>
            <a:pPr marL="628650" lvl="1" indent="-171450">
              <a:buFont typeface="Arial" charset="0"/>
              <a:buChar char="•"/>
            </a:pPr>
            <a:r>
              <a:rPr lang="en-US" dirty="0">
                <a:ea typeface="Arial" pitchFamily="-103" charset="0"/>
                <a:cs typeface="Arial" pitchFamily="-103" charset="0"/>
              </a:rPr>
              <a:t>This is mainly a drop in investment (I) but some large-ticket consumer goods as well</a:t>
            </a:r>
          </a:p>
          <a:p>
            <a:pPr marL="628650" lvl="1" indent="-171450">
              <a:buFontTx/>
              <a:buChar char="•"/>
            </a:pPr>
            <a:endParaRPr lang="en-US" dirty="0">
              <a:ea typeface="Arial" pitchFamily="-103" charset="0"/>
              <a:cs typeface="Arial" pitchFamily="-103" charset="0"/>
            </a:endParaRPr>
          </a:p>
          <a:p>
            <a:r>
              <a:rPr lang="en-US" dirty="0">
                <a:ea typeface="Arial" pitchFamily="-103" charset="0"/>
                <a:cs typeface="Arial" pitchFamily="-103" charset="0"/>
              </a:rPr>
              <a:t>As the price level falls:</a:t>
            </a:r>
          </a:p>
          <a:p>
            <a:pPr marL="171450" indent="-171450">
              <a:buFont typeface="Arial" charset="0"/>
              <a:buChar char="•"/>
            </a:pPr>
            <a:r>
              <a:rPr lang="en-US" dirty="0">
                <a:ea typeface="Arial" pitchFamily="-103" charset="0"/>
                <a:cs typeface="Arial" pitchFamily="-103" charset="0"/>
              </a:rPr>
              <a:t>The ability to save rises, increasing the supply of loanable funds</a:t>
            </a:r>
          </a:p>
          <a:p>
            <a:pPr marL="171450" indent="-171450">
              <a:buFont typeface="Arial" charset="0"/>
              <a:buChar char="•"/>
            </a:pPr>
            <a:r>
              <a:rPr lang="en-US" dirty="0">
                <a:ea typeface="Arial" pitchFamily="-103" charset="0"/>
                <a:cs typeface="Arial" pitchFamily="-103" charset="0"/>
              </a:rPr>
              <a:t>The interest rate falls</a:t>
            </a:r>
          </a:p>
          <a:p>
            <a:pPr marL="171450" indent="-171450">
              <a:buFont typeface="Arial" charset="0"/>
              <a:buChar char="•"/>
            </a:pPr>
            <a:r>
              <a:rPr lang="en-US" dirty="0">
                <a:ea typeface="Arial" pitchFamily="-103" charset="0"/>
                <a:cs typeface="Arial" pitchFamily="-103" charset="0"/>
              </a:rPr>
              <a:t>Purchases of goods on credit increase</a:t>
            </a:r>
          </a:p>
          <a:p>
            <a:pPr marL="628650" lvl="1" indent="-171450">
              <a:buFont typeface="Arial" charset="0"/>
              <a:buChar char="•"/>
            </a:pPr>
            <a:r>
              <a:rPr lang="en-US" dirty="0">
                <a:ea typeface="Arial" pitchFamily="-103" charset="0"/>
                <a:cs typeface="Arial" pitchFamily="-103" charset="0"/>
              </a:rPr>
              <a:t>This is also mainly investment (I) but some large-ticket consumer goods as well</a:t>
            </a:r>
          </a:p>
          <a:p>
            <a:pPr>
              <a:buFontTx/>
              <a:buChar char="•"/>
            </a:pPr>
            <a:endParaRPr lang="en-US" dirty="0">
              <a:ea typeface="Arial" pitchFamily="-103" charset="0"/>
              <a:cs typeface="Arial" pitchFamily="-103" charset="0"/>
            </a:endParaRPr>
          </a:p>
          <a:p>
            <a:pPr>
              <a:buFontTx/>
              <a:buChar char="•"/>
            </a:pPr>
            <a:endParaRPr lang="en-US" dirty="0">
              <a:ea typeface="Arial" pitchFamily="-103" charset="0"/>
              <a:cs typeface="Arial" pitchFamily="-10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Figure 13.3</a:t>
            </a:r>
            <a:endParaRPr lang="en-US" i="1" dirty="0"/>
          </a:p>
          <a:p>
            <a:endParaRPr lang="en-US" b="1" i="1" dirty="0"/>
          </a:p>
          <a:p>
            <a:r>
              <a:rPr lang="en-US" b="1" i="1" dirty="0"/>
              <a:t>Lecture notes:</a:t>
            </a:r>
            <a:endParaRPr lang="en-US" dirty="0"/>
          </a:p>
          <a:p>
            <a:r>
              <a:rPr lang="en-US" dirty="0"/>
              <a:t>Remind students that they have seen this before (in Chapter 9).</a:t>
            </a:r>
          </a:p>
          <a:p>
            <a:endParaRPr lang="en-US" dirty="0"/>
          </a:p>
          <a:p>
            <a:pPr marL="171450" indent="-171450">
              <a:buFont typeface="Arial" charset="0"/>
              <a:buChar char="•"/>
            </a:pPr>
            <a:r>
              <a:rPr lang="en-US" dirty="0"/>
              <a:t>The loanable funds market is just another market with supply and demand.</a:t>
            </a:r>
          </a:p>
          <a:p>
            <a:pPr marL="628650" lvl="1" indent="-171450">
              <a:buFont typeface="Arial" charset="0"/>
              <a:buChar char="•"/>
            </a:pPr>
            <a:r>
              <a:rPr lang="en-US" dirty="0">
                <a:cs typeface="MS PGothic" pitchFamily="34" charset="-128"/>
              </a:rPr>
              <a:t>The demand for loanable funds represents investment spending.</a:t>
            </a:r>
          </a:p>
          <a:p>
            <a:pPr marL="628650" lvl="1" indent="-171450">
              <a:buFont typeface="Arial" charset="0"/>
              <a:buChar char="•"/>
            </a:pPr>
            <a:r>
              <a:rPr lang="en-US" dirty="0">
                <a:cs typeface="MS PGothic" pitchFamily="34" charset="-128"/>
              </a:rPr>
              <a:t>The supply of loanable funds represents saving.</a:t>
            </a:r>
          </a:p>
          <a:p>
            <a:pPr marL="171450" indent="-171450">
              <a:buFont typeface="Arial" charset="0"/>
              <a:buChar char="•"/>
            </a:pPr>
            <a:r>
              <a:rPr lang="en-US" dirty="0"/>
              <a:t>The interest rate is the price of borrowing and lending, so it is on the vertical axis.</a:t>
            </a:r>
          </a:p>
          <a:p>
            <a:pPr marL="171450" indent="-171450">
              <a:buFont typeface="Arial" charset="0"/>
              <a:buChar char="•"/>
            </a:pPr>
            <a:r>
              <a:rPr lang="en-US" dirty="0"/>
              <a:t>The quantity of loanable funds (measured by saving or investment) is in the horizontal axis.</a:t>
            </a:r>
          </a:p>
          <a:p>
            <a:pPr>
              <a:buFontTx/>
              <a:buChar char="•"/>
            </a:pPr>
            <a:endParaRPr lang="en-US" dirty="0"/>
          </a:p>
          <a:p>
            <a:r>
              <a:rPr lang="en-US" dirty="0"/>
              <a:t>In this diagram:</a:t>
            </a:r>
          </a:p>
          <a:p>
            <a:pPr marL="171450" indent="-171450">
              <a:buFont typeface="Arial" charset="0"/>
              <a:buChar char="•"/>
            </a:pPr>
            <a:r>
              <a:rPr lang="en-US" dirty="0"/>
              <a:t>An increase in the price level has lowered the amount of saving in the economy.</a:t>
            </a:r>
          </a:p>
          <a:p>
            <a:pPr marL="628650" lvl="1" indent="-171450">
              <a:buFont typeface="Arial" charset="0"/>
              <a:buChar char="•"/>
            </a:pPr>
            <a:r>
              <a:rPr lang="en-US" dirty="0">
                <a:cs typeface="MS PGothic" pitchFamily="34" charset="-128"/>
              </a:rPr>
              <a:t>The supply of loanable funds has declined.</a:t>
            </a:r>
          </a:p>
          <a:p>
            <a:pPr marL="171450" indent="-171450">
              <a:buFont typeface="Arial" charset="0"/>
              <a:buChar char="•"/>
            </a:pPr>
            <a:r>
              <a:rPr lang="en-US" dirty="0"/>
              <a:t>The interest rate rises as a result.</a:t>
            </a:r>
          </a:p>
          <a:p>
            <a:endParaRPr lang="en-US" dirty="0"/>
          </a:p>
          <a:p>
            <a:r>
              <a:rPr lang="en-US" dirty="0"/>
              <a:t>Increased interest rates dampen investment spending because they dramatically increase the cost of borrowing.</a:t>
            </a:r>
          </a:p>
          <a:p>
            <a:pPr marL="171450" indent="-171450">
              <a:buFont typeface="Arial" charset="0"/>
              <a:buChar char="•"/>
            </a:pPr>
            <a:r>
              <a:rPr lang="en-US" dirty="0"/>
              <a:t>Investment purchases will be postponed or scrapped altogether.</a:t>
            </a:r>
          </a:p>
          <a:p>
            <a:pPr>
              <a:buFontTx/>
              <a:buChar char="•"/>
            </a:pPr>
            <a:endParaRPr lang="en-US" dirty="0"/>
          </a:p>
          <a:p>
            <a:pPr>
              <a:buFontTx/>
              <a:buChar cha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endParaRPr lang="en-US" sz="2400" dirty="0">
              <a:latin typeface="Arial" pitchFamily="-103" charset="0"/>
            </a:endParaRPr>
          </a:p>
          <a:p>
            <a:pPr marL="342900" indent="-342900">
              <a:buFont typeface="Arial" charset="0"/>
              <a:buChar char="•"/>
            </a:pPr>
            <a:r>
              <a:rPr lang="en-US" sz="2400" dirty="0">
                <a:latin typeface="Arial" pitchFamily="-103" charset="0"/>
              </a:rPr>
              <a:t>We are considering the domestic (U.S.) market.</a:t>
            </a:r>
          </a:p>
          <a:p>
            <a:pPr marL="342900" indent="-342900">
              <a:buFont typeface="Arial" charset="0"/>
              <a:buChar char="•"/>
            </a:pPr>
            <a:r>
              <a:rPr lang="en-US" sz="2400" dirty="0">
                <a:latin typeface="Arial" pitchFamily="-103" charset="0"/>
              </a:rPr>
              <a:t>Changes in the U.S. price level mean the prices of U.S. goods change </a:t>
            </a:r>
            <a:r>
              <a:rPr lang="en-US" sz="2400" i="1" dirty="0">
                <a:latin typeface="Arial" pitchFamily="-103" charset="0"/>
              </a:rPr>
              <a:t>relative</a:t>
            </a:r>
            <a:r>
              <a:rPr lang="en-US" sz="2400" dirty="0">
                <a:latin typeface="Arial" pitchFamily="-103" charset="0"/>
              </a:rPr>
              <a:t> to the prices of goods from other nations.</a:t>
            </a:r>
          </a:p>
          <a:p>
            <a:pPr marL="800100" lvl="1" indent="-342900">
              <a:buFont typeface="Arial" charset="0"/>
              <a:buChar char="•"/>
            </a:pPr>
            <a:r>
              <a:rPr lang="en-US" sz="2400" dirty="0">
                <a:latin typeface="Arial" pitchFamily="-103" charset="0"/>
                <a:cs typeface="MS PGothic" pitchFamily="34" charset="-128"/>
              </a:rPr>
              <a:t>This will affect both imports and exports.</a:t>
            </a:r>
          </a:p>
          <a:p>
            <a:pPr marL="800100" lvl="1" indent="-342900">
              <a:buFont typeface="Arial" charset="0"/>
              <a:buChar char="•"/>
            </a:pPr>
            <a:endParaRPr lang="en-US" sz="2400" dirty="0">
              <a:latin typeface="Arial" pitchFamily="-103" charset="0"/>
              <a:cs typeface="MS PGothic" pitchFamily="34" charset="-128"/>
            </a:endParaRPr>
          </a:p>
          <a:p>
            <a:pPr marL="342900" indent="-342900">
              <a:buFont typeface="Arial" charset="0"/>
              <a:buChar char="•"/>
            </a:pPr>
            <a:r>
              <a:rPr lang="en-US" sz="2400" dirty="0">
                <a:latin typeface="Arial" pitchFamily="-103" charset="0"/>
              </a:rPr>
              <a:t>Suppose the U.S. price level increases (assume all other countries’ price levels remain the same):</a:t>
            </a:r>
          </a:p>
          <a:p>
            <a:pPr marL="342900" indent="-342900">
              <a:buFont typeface="Arial" charset="0"/>
              <a:buChar char="•"/>
            </a:pPr>
            <a:r>
              <a:rPr lang="en-US" sz="2400" dirty="0">
                <a:latin typeface="Arial" pitchFamily="-103" charset="0"/>
              </a:rPr>
              <a:t>The prices of U.S.-made goods are now relatively more expensive.</a:t>
            </a:r>
          </a:p>
          <a:p>
            <a:pPr marL="800100" lvl="1" indent="-342900">
              <a:buFont typeface="Arial" charset="0"/>
              <a:buChar char="•"/>
            </a:pPr>
            <a:r>
              <a:rPr lang="en-US" sz="2400" dirty="0">
                <a:latin typeface="Arial" pitchFamily="-103" charset="0"/>
                <a:cs typeface="MS PGothic" pitchFamily="34" charset="-128"/>
              </a:rPr>
              <a:t>Exports will fall.</a:t>
            </a:r>
          </a:p>
          <a:p>
            <a:pPr marL="342900" indent="-342900">
              <a:buFont typeface="Arial" charset="0"/>
              <a:buChar char="•"/>
            </a:pPr>
            <a:r>
              <a:rPr lang="en-US" sz="2400" dirty="0">
                <a:latin typeface="Arial" pitchFamily="-103" charset="0"/>
              </a:rPr>
              <a:t>The prices of foreign goods are now relatively cheaper.</a:t>
            </a:r>
          </a:p>
          <a:p>
            <a:pPr marL="800100" lvl="1" indent="-342900">
              <a:buFont typeface="Arial" charset="0"/>
              <a:buChar char="•"/>
            </a:pPr>
            <a:r>
              <a:rPr lang="en-US" sz="2400" dirty="0">
                <a:latin typeface="Arial" pitchFamily="-103" charset="0"/>
                <a:cs typeface="MS PGothic" pitchFamily="34" charset="-128"/>
              </a:rPr>
              <a:t>Imports will rise.</a:t>
            </a:r>
          </a:p>
          <a:p>
            <a:pPr marL="342900" indent="-342900">
              <a:buFont typeface="Arial" charset="0"/>
              <a:buChar char="•"/>
            </a:pPr>
            <a:r>
              <a:rPr lang="en-US" sz="2400" dirty="0">
                <a:latin typeface="Arial" pitchFamily="-103" charset="0"/>
              </a:rPr>
              <a:t>Both effects mean that net exports will fall.</a:t>
            </a:r>
          </a:p>
          <a:p>
            <a:endParaRPr lang="en-US" dirty="0"/>
          </a:p>
          <a:p>
            <a:r>
              <a:rPr lang="en-US" dirty="0"/>
              <a:t>The international trade effect is related to the NX in the GDP equation.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13.4</a:t>
            </a:r>
          </a:p>
          <a:p>
            <a:endParaRPr lang="en-US" dirty="0"/>
          </a:p>
          <a:p>
            <a:r>
              <a:rPr lang="en-US" b="1" i="1" dirty="0"/>
              <a:t>Lecture notes</a:t>
            </a:r>
            <a:r>
              <a:rPr lang="en-US" b="1" i="1" dirty="0" smtClean="0"/>
              <a:t>:</a:t>
            </a:r>
          </a:p>
          <a:p>
            <a:endParaRPr lang="en-US" b="1" i="1" dirty="0"/>
          </a:p>
          <a:p>
            <a:r>
              <a:rPr lang="en-US" dirty="0"/>
              <a:t>First click:</a:t>
            </a:r>
          </a:p>
          <a:p>
            <a:pPr marL="171450" indent="-171450">
              <a:buFont typeface="Arial" charset="0"/>
              <a:buChar char="•"/>
            </a:pPr>
            <a:r>
              <a:rPr lang="en-US" dirty="0"/>
              <a:t>At a price level of 100, the quantity of aggregate demand is $16 trillion</a:t>
            </a:r>
            <a:r>
              <a:rPr lang="en-US" dirty="0" smtClean="0"/>
              <a:t>.</a:t>
            </a:r>
            <a:endParaRPr lang="en-US" dirty="0"/>
          </a:p>
          <a:p>
            <a:r>
              <a:rPr lang="en-US" dirty="0"/>
              <a:t>Second click:</a:t>
            </a:r>
          </a:p>
          <a:p>
            <a:pPr marL="171450" indent="-171450">
              <a:buFont typeface="Arial" charset="0"/>
              <a:buChar char="•"/>
            </a:pPr>
            <a:r>
              <a:rPr lang="en-US" dirty="0"/>
              <a:t>When the price level rises from 100 to 110, the quantity of aggregate demand falls from $16 trillion to $15 trillion</a:t>
            </a:r>
            <a:r>
              <a:rPr lang="en-US" dirty="0" smtClean="0"/>
              <a:t>.</a:t>
            </a:r>
            <a:endParaRPr lang="en-US" dirty="0"/>
          </a:p>
          <a:p>
            <a:r>
              <a:rPr lang="en-US" dirty="0"/>
              <a:t>Third click:</a:t>
            </a:r>
          </a:p>
          <a:p>
            <a:pPr marL="171450" indent="-171450">
              <a:buFont typeface="Arial" charset="0"/>
              <a:buChar char="•"/>
            </a:pPr>
            <a:r>
              <a:rPr lang="en-US" dirty="0"/>
              <a:t>This negative relationship is due to three different effects:</a:t>
            </a:r>
          </a:p>
          <a:p>
            <a:pPr marL="685800" lvl="1" indent="-228600">
              <a:buFont typeface="Calibri" pitchFamily="-103" charset="0"/>
              <a:buAutoNum type="arabicPeriod"/>
            </a:pPr>
            <a:r>
              <a:rPr lang="en-US" dirty="0">
                <a:cs typeface="MS PGothic" pitchFamily="34" charset="-128"/>
              </a:rPr>
              <a:t>The wealth effect implies a lower quantity of consumption (C) demand because real wealth (the purchasing power of wealth) falls at higher price levels.</a:t>
            </a:r>
          </a:p>
          <a:p>
            <a:pPr marL="685800" lvl="1" indent="-228600">
              <a:buFont typeface="Calibri" pitchFamily="-103" charset="0"/>
              <a:buAutoNum type="arabicPeriod"/>
            </a:pPr>
            <a:r>
              <a:rPr lang="en-US" dirty="0">
                <a:cs typeface="MS PGothic" pitchFamily="34" charset="-128"/>
              </a:rPr>
              <a:t>The interest rate effect implies a lower quantity of investment (I) demand due to higher interest rates.</a:t>
            </a:r>
          </a:p>
          <a:p>
            <a:pPr marL="685800" lvl="1" indent="-228600">
              <a:buFont typeface="Calibri" pitchFamily="-103" charset="0"/>
              <a:buAutoNum type="arabicPeriod"/>
            </a:pPr>
            <a:r>
              <a:rPr lang="en-US" dirty="0">
                <a:cs typeface="MS PGothic" pitchFamily="34" charset="-128"/>
              </a:rPr>
              <a:t>The international trade effect implies a lower quantity of net export (NX) demand due to relatively higher domestic prices.</a:t>
            </a:r>
          </a:p>
          <a:p>
            <a:endParaRPr lang="en-US" dirty="0"/>
          </a:p>
          <a:p>
            <a:r>
              <a:rPr lang="en-US" dirty="0"/>
              <a:t>Each effect focuses on a different component of aggregate demand.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Lecture notes:</a:t>
            </a:r>
          </a:p>
          <a:p>
            <a:r>
              <a:rPr lang="en-US" dirty="0"/>
              <a:t>This will also be a review for students, but it is still a good idea to remind them of the </a:t>
            </a:r>
            <a:r>
              <a:rPr lang="en-US" i="1" dirty="0"/>
              <a:t>ceteris paribus </a:t>
            </a:r>
            <a:r>
              <a:rPr lang="en-US" dirty="0"/>
              <a:t>assumption.</a:t>
            </a:r>
          </a:p>
          <a:p>
            <a:pPr marL="171450" indent="-171450">
              <a:buFont typeface="Arial" charset="0"/>
              <a:buChar char="•"/>
            </a:pPr>
            <a:r>
              <a:rPr lang="en-US" dirty="0"/>
              <a:t>When we draw the AD curve, we are assuming that the only things that are changing are the price level and the quantity of aggregate demand.</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endParaRPr lang="en-US" dirty="0"/>
          </a:p>
          <a:p>
            <a:pPr marL="171450" indent="-171450">
              <a:buFont typeface="Arial" charset="0"/>
              <a:buChar char="•"/>
            </a:pPr>
            <a:r>
              <a:rPr lang="en-US" dirty="0"/>
              <a:t>When people demand more goods and services at all price levels, AD shifts to the right.</a:t>
            </a:r>
          </a:p>
          <a:p>
            <a:pPr marL="171450" indent="-171450">
              <a:buFont typeface="Arial" charset="0"/>
              <a:buChar char="•"/>
            </a:pPr>
            <a:r>
              <a:rPr lang="en-US" dirty="0"/>
              <a:t>When people demand fewer goods and services at all price levels, AD shifts to the left.</a:t>
            </a:r>
          </a:p>
          <a:p>
            <a:endParaRPr lang="en-US" dirty="0"/>
          </a:p>
          <a:p>
            <a:r>
              <a:rPr lang="en-US" dirty="0"/>
              <a:t>Anything that changes C, I, G, or NX (other than a change in the price level) will cause the AD curve to shift.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a:t>
            </a:r>
            <a:r>
              <a:rPr lang="en-US" b="1" i="1" dirty="0" smtClean="0"/>
              <a:t>tip:</a:t>
            </a:r>
            <a:endParaRPr lang="en-US" b="1" i="1" dirty="0"/>
          </a:p>
          <a:p>
            <a:r>
              <a:rPr lang="en-US" dirty="0"/>
              <a:t>Go through each of these and provide an example. Some possible examples could include:</a:t>
            </a:r>
          </a:p>
          <a:p>
            <a:pPr marL="171450" indent="-171450">
              <a:buFont typeface="Arial" charset="0"/>
              <a:buChar char="•"/>
            </a:pPr>
            <a:r>
              <a:rPr lang="en-US" dirty="0"/>
              <a:t>The stock market rises</a:t>
            </a:r>
          </a:p>
          <a:p>
            <a:pPr marL="628650" lvl="1" indent="-171450">
              <a:buFont typeface="Arial" charset="0"/>
              <a:buChar char="•"/>
            </a:pPr>
            <a:r>
              <a:rPr lang="en-US" dirty="0">
                <a:cs typeface="MS PGothic" pitchFamily="34" charset="-128"/>
              </a:rPr>
              <a:t>People feel wealthier</a:t>
            </a:r>
          </a:p>
          <a:p>
            <a:pPr marL="628650" lvl="1" indent="-171450">
              <a:buFont typeface="Arial" charset="0"/>
              <a:buChar char="•"/>
            </a:pPr>
            <a:r>
              <a:rPr lang="en-US" dirty="0">
                <a:cs typeface="MS PGothic" pitchFamily="34" charset="-128"/>
              </a:rPr>
              <a:t>They buy more goods</a:t>
            </a:r>
          </a:p>
          <a:p>
            <a:pPr marL="628650" lvl="1" indent="-171450">
              <a:buFont typeface="Arial" charset="0"/>
              <a:buChar char="•"/>
            </a:pPr>
            <a:r>
              <a:rPr lang="en-US" dirty="0">
                <a:cs typeface="MS PGothic" pitchFamily="34" charset="-128"/>
              </a:rPr>
              <a:t>Consumption rises</a:t>
            </a:r>
          </a:p>
          <a:p>
            <a:pPr marL="628650" lvl="1" indent="-171450">
              <a:buFont typeface="Arial" charset="0"/>
              <a:buChar char="•"/>
            </a:pPr>
            <a:r>
              <a:rPr lang="en-US" dirty="0">
                <a:cs typeface="MS PGothic" pitchFamily="34" charset="-128"/>
              </a:rPr>
              <a:t>AD rises</a:t>
            </a:r>
          </a:p>
          <a:p>
            <a:pPr marL="171450" indent="-171450">
              <a:buFont typeface="Arial" charset="0"/>
              <a:buChar char="•"/>
            </a:pPr>
            <a:r>
              <a:rPr lang="en-US" dirty="0"/>
              <a:t>Consumers worry about the future</a:t>
            </a:r>
          </a:p>
          <a:p>
            <a:pPr marL="628650" lvl="1" indent="-171450">
              <a:buFont typeface="Arial" charset="0"/>
              <a:buChar char="•"/>
            </a:pPr>
            <a:r>
              <a:rPr lang="en-US" dirty="0">
                <a:cs typeface="MS PGothic" pitchFamily="34" charset="-128"/>
              </a:rPr>
              <a:t>They increase saving</a:t>
            </a:r>
          </a:p>
          <a:p>
            <a:pPr marL="628650" lvl="1" indent="-171450">
              <a:buFont typeface="Arial" charset="0"/>
              <a:buChar char="•"/>
            </a:pPr>
            <a:r>
              <a:rPr lang="en-US" dirty="0">
                <a:cs typeface="MS PGothic" pitchFamily="34" charset="-128"/>
              </a:rPr>
              <a:t>They buy fewer goods</a:t>
            </a:r>
          </a:p>
          <a:p>
            <a:pPr marL="628650" lvl="1" indent="-171450">
              <a:buFont typeface="Arial" charset="0"/>
              <a:buChar char="•"/>
            </a:pPr>
            <a:r>
              <a:rPr lang="en-US" dirty="0">
                <a:cs typeface="MS PGothic" pitchFamily="34" charset="-128"/>
              </a:rPr>
              <a:t>Consumption falls</a:t>
            </a:r>
          </a:p>
          <a:p>
            <a:pPr marL="628650" lvl="1" indent="-171450">
              <a:buFont typeface="Arial" charset="0"/>
              <a:buChar char="•"/>
            </a:pPr>
            <a:r>
              <a:rPr lang="en-US" dirty="0">
                <a:cs typeface="MS PGothic" pitchFamily="34" charset="-128"/>
              </a:rPr>
              <a:t>AD falls</a:t>
            </a:r>
          </a:p>
          <a:p>
            <a:pPr marL="171450" indent="-171450">
              <a:buFont typeface="Arial" charset="0"/>
              <a:buChar char="•"/>
            </a:pPr>
            <a:r>
              <a:rPr lang="en-US" dirty="0"/>
              <a:t>Taxes increase</a:t>
            </a:r>
          </a:p>
          <a:p>
            <a:pPr marL="628650" lvl="1" indent="-171450">
              <a:buFont typeface="Arial" charset="0"/>
              <a:buChar char="•"/>
            </a:pPr>
            <a:r>
              <a:rPr lang="en-US" dirty="0">
                <a:cs typeface="MS PGothic" pitchFamily="34" charset="-128"/>
              </a:rPr>
              <a:t>After-tax income falls</a:t>
            </a:r>
          </a:p>
          <a:p>
            <a:pPr marL="628650" lvl="1" indent="-171450">
              <a:buFont typeface="Arial" charset="0"/>
              <a:buChar char="•"/>
            </a:pPr>
            <a:r>
              <a:rPr lang="en-US" dirty="0">
                <a:cs typeface="MS PGothic" pitchFamily="34" charset="-128"/>
              </a:rPr>
              <a:t>People cannot afford to purchase as much</a:t>
            </a:r>
          </a:p>
          <a:p>
            <a:pPr marL="628650" lvl="1" indent="-171450">
              <a:buFont typeface="Arial" charset="0"/>
              <a:buChar char="•"/>
            </a:pPr>
            <a:r>
              <a:rPr lang="en-US" dirty="0">
                <a:cs typeface="MS PGothic" pitchFamily="34" charset="-128"/>
              </a:rPr>
              <a:t>Consumption falls</a:t>
            </a:r>
          </a:p>
          <a:p>
            <a:pPr marL="628650" lvl="1" indent="-171450">
              <a:buFont typeface="Arial" charset="0"/>
              <a:buChar char="•"/>
            </a:pPr>
            <a:r>
              <a:rPr lang="en-US" dirty="0">
                <a:cs typeface="MS PGothic" pitchFamily="34" charset="-128"/>
              </a:rPr>
              <a:t>AD falls</a:t>
            </a:r>
          </a:p>
          <a:p>
            <a:pPr marL="628650" lvl="1" indent="-171450">
              <a:buFontTx/>
              <a:buChar char="•"/>
            </a:pPr>
            <a:endParaRPr lang="en-US" u="sng" dirty="0">
              <a:cs typeface="MS PGothic" pitchFamily="34" charset="-128"/>
            </a:endParaRPr>
          </a:p>
          <a:p>
            <a:r>
              <a:rPr lang="en-US" b="1" i="1" dirty="0"/>
              <a:t>Suggested video clips: </a:t>
            </a:r>
            <a:r>
              <a:rPr lang="en-US" dirty="0"/>
              <a:t>The following media clips could be shown in class to show the effect of changes in wealth.</a:t>
            </a:r>
            <a:endParaRPr lang="en-US" b="1" dirty="0"/>
          </a:p>
          <a:p>
            <a:pPr marL="171450" indent="-171450">
              <a:buFont typeface="Arial" charset="0"/>
              <a:buChar char="•"/>
            </a:pPr>
            <a:r>
              <a:rPr lang="en-US" i="1" dirty="0"/>
              <a:t>Dumb and Dumber</a:t>
            </a:r>
            <a:r>
              <a:rPr lang="en-US" dirty="0"/>
              <a:t> (Link to Tip #463)</a:t>
            </a:r>
          </a:p>
          <a:p>
            <a:pPr marL="628650" lvl="1" indent="-171450">
              <a:buFont typeface="Arial" charset="0"/>
              <a:buChar char="•"/>
            </a:pPr>
            <a:r>
              <a:rPr lang="en-US" dirty="0">
                <a:cs typeface="MS PGothic" pitchFamily="34" charset="-128"/>
              </a:rPr>
              <a:t>First clip: 01:04:20–01:06:22</a:t>
            </a:r>
          </a:p>
          <a:p>
            <a:pPr marL="628650" lvl="1" indent="-171450">
              <a:buFont typeface="Arial" charset="0"/>
              <a:buChar char="•"/>
            </a:pPr>
            <a:r>
              <a:rPr lang="en-US" dirty="0">
                <a:cs typeface="MS PGothic" pitchFamily="34" charset="-128"/>
              </a:rPr>
              <a:t>Second clip: 01:39:40–01:40:25</a:t>
            </a:r>
          </a:p>
          <a:p>
            <a:pPr marL="171450" indent="-171450">
              <a:buFont typeface="Arial" charset="0"/>
              <a:buChar char="•"/>
            </a:pPr>
            <a:r>
              <a:rPr lang="en-US" i="1" dirty="0"/>
              <a:t>Blank Check </a:t>
            </a:r>
            <a:r>
              <a:rPr lang="en-US" dirty="0"/>
              <a:t>(Link to Tip #466)</a:t>
            </a:r>
          </a:p>
          <a:p>
            <a:pPr marL="628650" lvl="1" indent="-171450">
              <a:buFont typeface="Arial" charset="0"/>
              <a:buChar char="•"/>
            </a:pPr>
            <a:r>
              <a:rPr lang="en-US" dirty="0">
                <a:cs typeface="MS PGothic" pitchFamily="34" charset="-128"/>
              </a:rPr>
              <a:t>First clip: 00:16:00–00:18:05</a:t>
            </a:r>
          </a:p>
          <a:p>
            <a:pPr marL="628650" lvl="1" indent="-171450">
              <a:buFont typeface="Arial" charset="0"/>
              <a:buChar char="•"/>
            </a:pPr>
            <a:r>
              <a:rPr lang="en-US" dirty="0">
                <a:cs typeface="MS PGothic" pitchFamily="34" charset="-128"/>
              </a:rPr>
              <a:t>Second clip: 00:30:17–00:35:50</a:t>
            </a:r>
          </a:p>
          <a:p>
            <a:pPr marL="628650" lvl="1" indent="-171450">
              <a:buFontTx/>
              <a:buChar char="•"/>
            </a:pPr>
            <a:endParaRPr lang="en-US" dirty="0">
              <a:cs typeface="MS PGothic" pitchFamily="34" charset="-128"/>
            </a:endParaRPr>
          </a:p>
          <a:p>
            <a:endParaRPr lang="en-US" dirty="0"/>
          </a:p>
          <a:p>
            <a:pPr marL="628650" lvl="1" indent="-171450">
              <a:buFontTx/>
              <a:buChar char="•"/>
            </a:pPr>
            <a:endParaRPr lang="en-US" dirty="0">
              <a:cs typeface="MS PGothic" pitchFamily="34" charset="-128"/>
            </a:endParaRPr>
          </a:p>
          <a:p>
            <a:pPr>
              <a:buFontTx/>
              <a:buChar char="•"/>
            </a:pPr>
            <a:endParaRPr lang="en-US" i="1" dirty="0"/>
          </a:p>
          <a:p>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a:t>
            </a:r>
            <a:r>
              <a:rPr lang="en-US" b="1" i="1" dirty="0" smtClean="0"/>
              <a:t>tip:</a:t>
            </a:r>
          </a:p>
          <a:p>
            <a:endParaRPr lang="en-US" dirty="0"/>
          </a:p>
          <a:p>
            <a:r>
              <a:rPr lang="en-US" dirty="0"/>
              <a:t>Investor confidence:</a:t>
            </a:r>
          </a:p>
          <a:p>
            <a:pPr marL="171450" indent="-171450">
              <a:buFont typeface="Arial" charset="0"/>
              <a:buChar char="•"/>
            </a:pPr>
            <a:r>
              <a:rPr lang="en-US" dirty="0"/>
              <a:t>Explain why firms need to consider the future for any investment project.</a:t>
            </a:r>
          </a:p>
          <a:p>
            <a:pPr marL="628650" lvl="1" indent="-171450">
              <a:buFont typeface="Arial" charset="0"/>
              <a:buChar char="•"/>
            </a:pPr>
            <a:r>
              <a:rPr lang="en-US" dirty="0">
                <a:cs typeface="MS PGothic" pitchFamily="34" charset="-128"/>
              </a:rPr>
              <a:t>Long-term nature of benefits from investment</a:t>
            </a:r>
          </a:p>
          <a:p>
            <a:pPr marL="171450" indent="-171450">
              <a:buFont typeface="Arial" charset="0"/>
              <a:buChar char="•"/>
            </a:pPr>
            <a:r>
              <a:rPr lang="en-US" dirty="0"/>
              <a:t>Follow up this explanation by asking students why a firm would build a new factory.</a:t>
            </a:r>
          </a:p>
          <a:p>
            <a:pPr>
              <a:buFontTx/>
              <a:buChar char="•"/>
            </a:pPr>
            <a:endParaRPr lang="en-US" dirty="0"/>
          </a:p>
          <a:p>
            <a:r>
              <a:rPr lang="en-US" dirty="0"/>
              <a:t>Interest rates:</a:t>
            </a:r>
          </a:p>
          <a:p>
            <a:pPr marL="171450" indent="-171450">
              <a:buFont typeface="Arial" charset="0"/>
              <a:buChar char="•"/>
            </a:pPr>
            <a:r>
              <a:rPr lang="en-US" dirty="0"/>
              <a:t>Make sure students know that this is a change in interest rates caused by something other than a change in the price level.</a:t>
            </a:r>
          </a:p>
          <a:p>
            <a:endParaRPr lang="en-US" dirty="0"/>
          </a:p>
          <a:p>
            <a:r>
              <a:rPr lang="en-US" dirty="0"/>
              <a:t>Quantity of money:</a:t>
            </a:r>
          </a:p>
          <a:p>
            <a:pPr marL="171450" indent="-171450">
              <a:buFont typeface="Arial" charset="0"/>
              <a:buChar char="•"/>
            </a:pPr>
            <a:r>
              <a:rPr lang="en-US" dirty="0"/>
              <a:t>Explain in brief terms how more money reduces interest rates (this will be examined in further detail in Chapter 18).</a:t>
            </a:r>
          </a:p>
          <a:p>
            <a:pPr>
              <a:buFontTx/>
              <a:buChar char="•"/>
            </a:pPr>
            <a:endParaRPr lang="en-US" b="1"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endParaRPr lang="en-US" dirty="0"/>
          </a:p>
          <a:p>
            <a:r>
              <a:rPr lang="en-US" dirty="0"/>
              <a:t>Government spending is the component of aggregate demand that economic theory has the least to say about.</a:t>
            </a:r>
          </a:p>
          <a:p>
            <a:pPr marL="171450" indent="-171450">
              <a:buFont typeface="Arial" charset="0"/>
              <a:buChar char="•"/>
            </a:pPr>
            <a:r>
              <a:rPr lang="en-US" dirty="0"/>
              <a:t>It is influenced by government policy that may or may not be driven by economic concerns.</a:t>
            </a:r>
          </a:p>
          <a:p>
            <a:pPr marL="171450" indent="-171450">
              <a:buFont typeface="Arial" charset="0"/>
              <a:buChar char="•"/>
            </a:pPr>
            <a:r>
              <a:rPr lang="en-US" dirty="0"/>
              <a:t>Sometimes the government creates policies to counteract current economic issues.</a:t>
            </a:r>
          </a:p>
          <a:p>
            <a:pPr marL="628650" lvl="1" indent="-171450">
              <a:buFont typeface="Arial" charset="0"/>
              <a:buChar char="•"/>
            </a:pPr>
            <a:r>
              <a:rPr lang="en-US" dirty="0">
                <a:cs typeface="MS PGothic" pitchFamily="34" charset="-128"/>
              </a:rPr>
              <a:t>This will be discussed in further detail in Chapter 16.</a:t>
            </a:r>
            <a:endParaRPr lang="en-US" b="1" i="1" dirty="0">
              <a:cs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r>
              <a:rPr lang="en-US" dirty="0"/>
              <a:t>Foreign income:</a:t>
            </a:r>
          </a:p>
          <a:p>
            <a:pPr marL="171450" indent="-171450">
              <a:buFont typeface="Arial" charset="0"/>
              <a:buChar char="•"/>
            </a:pPr>
            <a:r>
              <a:rPr lang="en-US" dirty="0"/>
              <a:t>If foreign nations become wealthier:</a:t>
            </a:r>
          </a:p>
          <a:p>
            <a:pPr marL="628650" lvl="1" indent="-171450">
              <a:buFont typeface="Arial" charset="0"/>
              <a:buChar char="•"/>
            </a:pPr>
            <a:r>
              <a:rPr lang="en-US" dirty="0">
                <a:cs typeface="MS PGothic" pitchFamily="34" charset="-128"/>
              </a:rPr>
              <a:t>Demand for U.S. goods increases</a:t>
            </a:r>
          </a:p>
          <a:p>
            <a:pPr marL="628650" lvl="1" indent="-171450">
              <a:buFont typeface="Arial" charset="0"/>
              <a:buChar char="•"/>
            </a:pPr>
            <a:r>
              <a:rPr lang="en-US" dirty="0">
                <a:cs typeface="MS PGothic" pitchFamily="34" charset="-128"/>
              </a:rPr>
              <a:t>NX increases</a:t>
            </a:r>
          </a:p>
          <a:p>
            <a:pPr marL="628650" lvl="1" indent="-171450">
              <a:buFont typeface="Arial" charset="0"/>
              <a:buChar char="•"/>
            </a:pPr>
            <a:r>
              <a:rPr lang="en-US" dirty="0">
                <a:cs typeface="MS PGothic" pitchFamily="34" charset="-128"/>
              </a:rPr>
              <a:t>AD increases</a:t>
            </a:r>
          </a:p>
          <a:p>
            <a:pPr marL="171450" indent="-171450">
              <a:buFont typeface="Arial" charset="0"/>
              <a:buChar char="•"/>
            </a:pPr>
            <a:r>
              <a:rPr lang="en-US" dirty="0"/>
              <a:t>If a foreign nation goes into recession:</a:t>
            </a:r>
          </a:p>
          <a:p>
            <a:pPr marL="628650" lvl="1" indent="-171450">
              <a:buFont typeface="Arial" charset="0"/>
              <a:buChar char="•"/>
            </a:pPr>
            <a:r>
              <a:rPr lang="en-US" dirty="0">
                <a:cs typeface="MS PGothic" pitchFamily="34" charset="-128"/>
              </a:rPr>
              <a:t>Demand for U.S. goods decreases </a:t>
            </a:r>
          </a:p>
          <a:p>
            <a:pPr marL="628650" lvl="1" indent="-171450">
              <a:buFont typeface="Arial" charset="0"/>
              <a:buChar char="•"/>
            </a:pPr>
            <a:r>
              <a:rPr lang="en-US" dirty="0">
                <a:cs typeface="MS PGothic" pitchFamily="34" charset="-128"/>
              </a:rPr>
              <a:t>NX decreases</a:t>
            </a:r>
          </a:p>
          <a:p>
            <a:pPr marL="628650" lvl="1" indent="-171450">
              <a:buFont typeface="Arial" charset="0"/>
              <a:buChar char="•"/>
            </a:pPr>
            <a:r>
              <a:rPr lang="en-US" dirty="0">
                <a:cs typeface="MS PGothic" pitchFamily="34" charset="-128"/>
              </a:rPr>
              <a:t>AD falls</a:t>
            </a:r>
          </a:p>
          <a:p>
            <a:endParaRPr lang="en-US" dirty="0"/>
          </a:p>
          <a:p>
            <a:r>
              <a:rPr lang="en-US" dirty="0"/>
              <a:t>Exchange rates:</a:t>
            </a:r>
          </a:p>
          <a:p>
            <a:pPr marL="171450" indent="-171450">
              <a:buFont typeface="Arial" charset="0"/>
              <a:buChar char="•"/>
            </a:pPr>
            <a:r>
              <a:rPr lang="en-US" dirty="0"/>
              <a:t>Make sure students understand that this is a change in exchange rates not caused by a change in the U.S. price level.</a:t>
            </a:r>
          </a:p>
          <a:p>
            <a:pPr marL="171450" indent="-171450">
              <a:buFont typeface="Arial" charset="0"/>
              <a:buChar char="•"/>
            </a:pPr>
            <a:r>
              <a:rPr lang="en-US" dirty="0"/>
              <a:t>If the value of the U.S. dollar ($) rises:</a:t>
            </a:r>
          </a:p>
          <a:p>
            <a:pPr marL="628650" lvl="1" indent="-171450">
              <a:buFont typeface="Arial" charset="0"/>
              <a:buChar char="•"/>
            </a:pPr>
            <a:r>
              <a:rPr lang="en-US" dirty="0">
                <a:cs typeface="MS PGothic" pitchFamily="34" charset="-128"/>
              </a:rPr>
              <a:t>The United States can buy more imports</a:t>
            </a:r>
          </a:p>
          <a:p>
            <a:pPr marL="628650" lvl="1" indent="-171450">
              <a:buFont typeface="Arial" charset="0"/>
              <a:buChar char="•"/>
            </a:pPr>
            <a:r>
              <a:rPr lang="en-US" dirty="0">
                <a:cs typeface="MS PGothic" pitchFamily="34" charset="-128"/>
              </a:rPr>
              <a:t>Other countries can buy less U.S. goods (decreasing exports)</a:t>
            </a:r>
          </a:p>
          <a:p>
            <a:pPr marL="628650" lvl="1" indent="-171450">
              <a:buFont typeface="Arial" charset="0"/>
              <a:buChar char="•"/>
            </a:pPr>
            <a:r>
              <a:rPr lang="en-US" dirty="0">
                <a:cs typeface="MS PGothic" pitchFamily="34" charset="-128"/>
              </a:rPr>
              <a:t>NX falls</a:t>
            </a:r>
          </a:p>
          <a:p>
            <a:pPr marL="628650" lvl="1" indent="-171450">
              <a:buFont typeface="Arial" charset="0"/>
              <a:buChar char="•"/>
            </a:pPr>
            <a:r>
              <a:rPr lang="en-US" dirty="0">
                <a:cs typeface="MS PGothic" pitchFamily="34" charset="-128"/>
              </a:rPr>
              <a:t>AD falls</a:t>
            </a:r>
          </a:p>
          <a:p>
            <a:pPr marL="171450" indent="-171450">
              <a:buFont typeface="Arial" charset="0"/>
              <a:buChar char="•"/>
            </a:pPr>
            <a:r>
              <a:rPr lang="en-US" dirty="0"/>
              <a:t>If the value of the U.S. dollar ($) falls:</a:t>
            </a:r>
          </a:p>
          <a:p>
            <a:pPr marL="628650" lvl="1" indent="-171450">
              <a:buFont typeface="Arial" charset="0"/>
              <a:buChar char="•"/>
            </a:pPr>
            <a:r>
              <a:rPr lang="en-US" dirty="0">
                <a:cs typeface="MS PGothic" pitchFamily="34" charset="-128"/>
              </a:rPr>
              <a:t>The United States cannot afford as many imports</a:t>
            </a:r>
          </a:p>
          <a:p>
            <a:pPr marL="628650" lvl="1" indent="-171450">
              <a:buFont typeface="Arial" charset="0"/>
              <a:buChar char="•"/>
            </a:pPr>
            <a:r>
              <a:rPr lang="en-US" dirty="0">
                <a:cs typeface="MS PGothic" pitchFamily="34" charset="-128"/>
              </a:rPr>
              <a:t>Other countries can buy more U.S. goods (increasing exports)</a:t>
            </a:r>
          </a:p>
          <a:p>
            <a:pPr marL="628650" lvl="1" indent="-171450">
              <a:buFont typeface="Arial" charset="0"/>
              <a:buChar char="•"/>
            </a:pPr>
            <a:r>
              <a:rPr lang="en-US" dirty="0">
                <a:cs typeface="MS PGothic" pitchFamily="34" charset="-128"/>
              </a:rPr>
              <a:t>NX rises</a:t>
            </a:r>
          </a:p>
          <a:p>
            <a:pPr marL="628650" lvl="1" indent="-171450">
              <a:buFont typeface="Arial" charset="0"/>
              <a:buChar char="•"/>
            </a:pPr>
            <a:r>
              <a:rPr lang="en-US" dirty="0">
                <a:cs typeface="MS PGothic" pitchFamily="34" charset="-128"/>
              </a:rPr>
              <a:t>AD increases</a:t>
            </a:r>
          </a:p>
          <a:p>
            <a:pPr marL="628650" lvl="1" indent="-171450">
              <a:buFontTx/>
              <a:buChar char="•"/>
            </a:pPr>
            <a:endParaRPr lang="en-US" dirty="0">
              <a:cs typeface="MS PGothic" pitchFamily="34" charset="-128"/>
            </a:endParaRPr>
          </a:p>
          <a:p>
            <a:r>
              <a:rPr lang="en-US" dirty="0"/>
              <a:t>Refer to Figure 13.5 for a summary of all things that shift AD.</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a:t>Clicker question:</a:t>
            </a:r>
          </a:p>
          <a:p>
            <a:r>
              <a:rPr lang="en-US"/>
              <a:t>Correct answer: B, the negative slope of the AD curve.</a:t>
            </a:r>
          </a:p>
          <a:p>
            <a:endParaRPr lang="en-US"/>
          </a:p>
          <a:p>
            <a:r>
              <a:rPr lang="en-US"/>
              <a:t>The wealth effect refers to the change in the purchasing power of money when the price level changes. If the price level falls, we can afford to buy more goods with the same number of dollars.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a:t>Clicker question:</a:t>
            </a:r>
          </a:p>
          <a:p>
            <a:r>
              <a:rPr lang="en-US"/>
              <a:t>Correct answer: B, the AD curve to shift outward.</a:t>
            </a:r>
          </a:p>
          <a:p>
            <a:endParaRPr lang="en-US"/>
          </a:p>
          <a:p>
            <a:r>
              <a:rPr lang="en-US"/>
              <a:t>If everyone spends more (perhaps due to higher consumer confidence), the AD curve will shift. Specifically, it will shift outward (to the right). Combined with the AS curve, the model shows that this will result in higher real GDP and a higher price level.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extLst>
            <a:ext uri="{909E8E84-426E-40dd-AFC4-6F175D3DCCD1}"/>
            <a:ext uri="{91240B29-F687-4f45-9708-019B960494DF}"/>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Image: </a:t>
            </a:r>
            <a:r>
              <a:rPr lang="en-US" sz="1200" kern="1200" dirty="0" smtClean="0">
                <a:solidFill>
                  <a:schemeClr val="tx1"/>
                </a:solidFill>
                <a:effectLst/>
                <a:latin typeface="+mn-lt"/>
                <a:ea typeface="MS PGothic" pitchFamily="34" charset="-128"/>
                <a:cs typeface="MS PGothic" pitchFamily="34" charset="-128"/>
              </a:rPr>
              <a:t>Figure</a:t>
            </a:r>
            <a:r>
              <a:rPr lang="en-US" sz="1200" b="1" i="1" kern="1200" dirty="0" smtClean="0">
                <a:solidFill>
                  <a:schemeClr val="tx1"/>
                </a:solidFill>
                <a:effectLst/>
                <a:latin typeface="+mn-lt"/>
                <a:ea typeface="MS PGothic" pitchFamily="34" charset="-128"/>
                <a:cs typeface="MS PGothic" pitchFamily="34" charset="-128"/>
              </a:rPr>
              <a:t> </a:t>
            </a:r>
            <a:r>
              <a:rPr lang="en-US" sz="1200" b="0" i="0" kern="1200" dirty="0" smtClean="0">
                <a:solidFill>
                  <a:schemeClr val="tx1"/>
                </a:solidFill>
                <a:effectLst/>
                <a:latin typeface="+mn-lt"/>
                <a:ea typeface="MS PGothic" pitchFamily="34" charset="-128"/>
                <a:cs typeface="MS PGothic" pitchFamily="34" charset="-128"/>
              </a:rPr>
              <a:t>13</a:t>
            </a:r>
            <a:r>
              <a:rPr lang="en-US" sz="1200" kern="1200" dirty="0" smtClean="0">
                <a:solidFill>
                  <a:schemeClr val="tx1"/>
                </a:solidFill>
                <a:effectLst/>
                <a:latin typeface="+mn-lt"/>
                <a:ea typeface="MS PGothic" pitchFamily="34" charset="-128"/>
                <a:cs typeface="MS PGothic" pitchFamily="34" charset="-128"/>
              </a:rPr>
              <a:t>.6</a:t>
            </a:r>
          </a:p>
          <a:p>
            <a:endParaRPr lang="en-US" b="1" i="1" dirty="0" smtClean="0"/>
          </a:p>
          <a:p>
            <a:r>
              <a:rPr lang="en-US" b="1" i="1" dirty="0" smtClean="0"/>
              <a:t>Lecture </a:t>
            </a:r>
            <a:r>
              <a:rPr lang="en-US" b="1" i="1" dirty="0"/>
              <a:t>notes:</a:t>
            </a:r>
          </a:p>
          <a:p>
            <a:r>
              <a:rPr lang="en-US" dirty="0"/>
              <a:t>Keep in mind that it can be difficult for students to put themselves in the mindset of a producer.</a:t>
            </a:r>
          </a:p>
          <a:p>
            <a:endParaRPr lang="en-US" b="1" i="1" dirty="0"/>
          </a:p>
          <a:p>
            <a:r>
              <a:rPr lang="en-US" dirty="0"/>
              <a:t>Basic function of the firm:</a:t>
            </a:r>
          </a:p>
          <a:p>
            <a:pPr marL="171450" indent="-171450">
              <a:buFont typeface="Arial" charset="0"/>
              <a:buChar char="•"/>
            </a:pPr>
            <a:r>
              <a:rPr lang="en-US" dirty="0"/>
              <a:t>Convert inputs (resources) into outputs (goods and services)</a:t>
            </a:r>
          </a:p>
          <a:p>
            <a:pPr marL="628650" lvl="1" indent="-171450">
              <a:buFont typeface="Arial" charset="0"/>
              <a:buChar char="•"/>
            </a:pPr>
            <a:r>
              <a:rPr lang="en-US" dirty="0">
                <a:cs typeface="MS PGothic" pitchFamily="34" charset="-128"/>
              </a:rPr>
              <a:t>Input prices determine the firm’s costs</a:t>
            </a:r>
          </a:p>
          <a:p>
            <a:pPr marL="628650" lvl="1" indent="-171450">
              <a:buFont typeface="Arial" charset="0"/>
              <a:buChar char="•"/>
            </a:pPr>
            <a:r>
              <a:rPr lang="en-US" dirty="0">
                <a:cs typeface="MS PGothic" pitchFamily="34" charset="-128"/>
              </a:rPr>
              <a:t>Output prices determine the firm’s revenues</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When we draw an aggregate supply curve, we hold everything constant except the price level and the quantity of aggregate supply.</a:t>
            </a:r>
          </a:p>
          <a:p>
            <a:endParaRPr lang="en-US" dirty="0"/>
          </a:p>
          <a:p>
            <a:r>
              <a:rPr lang="en-US" dirty="0"/>
              <a:t>So, what happens to the quantity of aggregate supply as the price level changes?</a:t>
            </a:r>
          </a:p>
          <a:p>
            <a:pPr marL="171450" indent="-171450">
              <a:buFont typeface="Arial" charset="0"/>
              <a:buChar char="•"/>
            </a:pPr>
            <a:r>
              <a:rPr lang="en-US" dirty="0"/>
              <a:t>It depends on the time horizon.</a:t>
            </a:r>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r>
              <a:rPr lang="en-US" b="1" i="1" dirty="0" smtClean="0"/>
              <a:t>:</a:t>
            </a:r>
          </a:p>
          <a:p>
            <a:endParaRPr lang="en-US" b="1" i="1" dirty="0"/>
          </a:p>
          <a:p>
            <a:r>
              <a:rPr lang="en-US" sz="2800" dirty="0">
                <a:latin typeface="Arial" pitchFamily="-103" charset="0"/>
              </a:rPr>
              <a:t>Example:</a:t>
            </a:r>
          </a:p>
          <a:p>
            <a:pPr marL="342900" indent="-342900">
              <a:buFont typeface="Arial" charset="0"/>
              <a:buChar char="•"/>
            </a:pPr>
            <a:r>
              <a:rPr lang="en-US" sz="2400" dirty="0">
                <a:latin typeface="Arial" pitchFamily="-103" charset="0"/>
              </a:rPr>
              <a:t>Assume two identical economies, </a:t>
            </a:r>
            <a:r>
              <a:rPr lang="en-US" sz="2400" b="1" dirty="0">
                <a:latin typeface="Arial" pitchFamily="-103" charset="0"/>
              </a:rPr>
              <a:t>A</a:t>
            </a:r>
            <a:r>
              <a:rPr lang="en-US" sz="2400" dirty="0">
                <a:latin typeface="Arial" pitchFamily="-103" charset="0"/>
              </a:rPr>
              <a:t> and </a:t>
            </a:r>
            <a:r>
              <a:rPr lang="en-US" sz="2400" b="1" dirty="0">
                <a:latin typeface="Arial" pitchFamily="-103" charset="0"/>
              </a:rPr>
              <a:t>B</a:t>
            </a:r>
            <a:r>
              <a:rPr lang="en-US" sz="2400" dirty="0">
                <a:latin typeface="Arial" pitchFamily="-103" charset="0"/>
              </a:rPr>
              <a:t>.</a:t>
            </a:r>
            <a:endParaRPr lang="en-US" sz="2400" b="1" dirty="0">
              <a:latin typeface="Arial" pitchFamily="-103" charset="0"/>
            </a:endParaRPr>
          </a:p>
          <a:p>
            <a:pPr marL="800100" lvl="1" indent="-342900">
              <a:buFont typeface="Arial" charset="0"/>
              <a:buChar char="•"/>
            </a:pPr>
            <a:r>
              <a:rPr lang="en-US" sz="2400" b="1" dirty="0">
                <a:latin typeface="Arial" pitchFamily="-103" charset="0"/>
                <a:cs typeface="MS PGothic" pitchFamily="34" charset="-128"/>
              </a:rPr>
              <a:t>A</a:t>
            </a:r>
            <a:r>
              <a:rPr lang="en-US" sz="2400" dirty="0">
                <a:latin typeface="Arial" pitchFamily="-103" charset="0"/>
                <a:cs typeface="MS PGothic" pitchFamily="34" charset="-128"/>
              </a:rPr>
              <a:t> has twice as much money as </a:t>
            </a:r>
            <a:r>
              <a:rPr lang="en-US" sz="2400" b="1" dirty="0">
                <a:latin typeface="Arial" pitchFamily="-103" charset="0"/>
                <a:cs typeface="MS PGothic" pitchFamily="34" charset="-128"/>
              </a:rPr>
              <a:t>B</a:t>
            </a:r>
            <a:r>
              <a:rPr lang="en-US" sz="2400" dirty="0">
                <a:latin typeface="Arial" pitchFamily="-103" charset="0"/>
                <a:cs typeface="MS PGothic" pitchFamily="34" charset="-128"/>
              </a:rPr>
              <a:t>.</a:t>
            </a:r>
            <a:endParaRPr lang="en-US" sz="2400" b="1" dirty="0">
              <a:latin typeface="Arial" pitchFamily="-103" charset="0"/>
              <a:cs typeface="MS PGothic" pitchFamily="34" charset="-128"/>
            </a:endParaRPr>
          </a:p>
          <a:p>
            <a:pPr marL="800100" lvl="1" indent="-342900">
              <a:buFont typeface="Arial" charset="0"/>
              <a:buChar char="•"/>
            </a:pPr>
            <a:r>
              <a:rPr lang="en-US" sz="2400" dirty="0">
                <a:latin typeface="Arial" pitchFamily="-103" charset="0"/>
                <a:cs typeface="MS PGothic" pitchFamily="34" charset="-128"/>
              </a:rPr>
              <a:t>Long-run result: Same amount of L, K, resources and technology in </a:t>
            </a:r>
            <a:r>
              <a:rPr lang="en-US" sz="2400" b="1" dirty="0">
                <a:latin typeface="Arial" pitchFamily="-103" charset="0"/>
                <a:cs typeface="MS PGothic" pitchFamily="34" charset="-128"/>
              </a:rPr>
              <a:t>A</a:t>
            </a:r>
            <a:r>
              <a:rPr lang="en-US" sz="2400" dirty="0">
                <a:latin typeface="Arial" pitchFamily="-103" charset="0"/>
                <a:cs typeface="MS PGothic" pitchFamily="34" charset="-128"/>
              </a:rPr>
              <a:t> and </a:t>
            </a:r>
            <a:r>
              <a:rPr lang="en-US" sz="2400" b="1" dirty="0">
                <a:latin typeface="Arial" pitchFamily="-103" charset="0"/>
                <a:cs typeface="MS PGothic" pitchFamily="34" charset="-128"/>
              </a:rPr>
              <a:t>B</a:t>
            </a:r>
            <a:r>
              <a:rPr lang="en-US" sz="2400" dirty="0">
                <a:latin typeface="Arial" pitchFamily="-103" charset="0"/>
                <a:cs typeface="MS PGothic" pitchFamily="34" charset="-128"/>
              </a:rPr>
              <a:t>, but goods are twice as expensive in </a:t>
            </a:r>
            <a:r>
              <a:rPr lang="en-US" sz="2400" b="1" dirty="0">
                <a:latin typeface="Arial" pitchFamily="-103" charset="0"/>
                <a:cs typeface="MS PGothic" pitchFamily="34" charset="-128"/>
              </a:rPr>
              <a:t>A</a:t>
            </a:r>
            <a:r>
              <a:rPr lang="en-US" sz="2400" dirty="0">
                <a:latin typeface="Arial" pitchFamily="-103" charset="0"/>
                <a:cs typeface="MS PGothic" pitchFamily="34" charset="-128"/>
              </a:rPr>
              <a:t>.</a:t>
            </a:r>
          </a:p>
          <a:p>
            <a:pPr marL="457200" indent="-457200">
              <a:buFont typeface="Arial" charset="0"/>
              <a:buChar char="•"/>
            </a:pPr>
            <a:r>
              <a:rPr lang="en-US" sz="2800" dirty="0">
                <a:latin typeface="Arial" pitchFamily="-103" charset="0"/>
              </a:rPr>
              <a:t>Implication: </a:t>
            </a:r>
            <a:r>
              <a:rPr lang="en-US" sz="2400" dirty="0">
                <a:latin typeface="Arial" pitchFamily="-103" charset="0"/>
              </a:rPr>
              <a:t>Different price level, same output</a:t>
            </a:r>
          </a:p>
          <a:p>
            <a:endParaRPr lang="en-US" dirty="0"/>
          </a:p>
          <a:p>
            <a:r>
              <a:rPr lang="en-US" dirty="0"/>
              <a:t>Remind students what is meant by the “natural rate of unemployment.”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Figure 13.7</a:t>
            </a:r>
          </a:p>
          <a:p>
            <a:endParaRPr lang="en-US" b="1" i="1" dirty="0"/>
          </a:p>
          <a:p>
            <a:r>
              <a:rPr lang="en-US" b="1" i="1" dirty="0"/>
              <a:t>Lecture notes:</a:t>
            </a:r>
          </a:p>
          <a:p>
            <a:r>
              <a:rPr lang="en-US" dirty="0"/>
              <a:t>The long-run AS is vertical at Y*.</a:t>
            </a:r>
          </a:p>
          <a:p>
            <a:pPr marL="171450" indent="-171450">
              <a:buFont typeface="Arial" charset="0"/>
              <a:buChar char="•"/>
            </a:pPr>
            <a:r>
              <a:rPr lang="en-US" dirty="0"/>
              <a:t>As the price level changes, the long-run quantity of aggregate supplied does not change.</a:t>
            </a:r>
          </a:p>
          <a:p>
            <a:pPr marL="628650" lvl="1" indent="-171450">
              <a:buFont typeface="Arial" charset="0"/>
              <a:buChar char="•"/>
            </a:pPr>
            <a:r>
              <a:rPr lang="en-US" dirty="0">
                <a:cs typeface="MS PGothic" pitchFamily="34" charset="-128"/>
              </a:rPr>
              <a:t>It is always at the full-employment level of output.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endParaRPr lang="en-US" dirty="0"/>
          </a:p>
          <a:p>
            <a:r>
              <a:rPr lang="en-US" dirty="0"/>
              <a:t>Anything that alters full-employment output (Y*) will shift the long-run AS curve.</a:t>
            </a:r>
          </a:p>
          <a:p>
            <a:endParaRPr lang="en-US" dirty="0"/>
          </a:p>
          <a:p>
            <a:r>
              <a:rPr lang="en-US" dirty="0"/>
              <a:t>Examples of changes in resources:</a:t>
            </a:r>
          </a:p>
          <a:p>
            <a:pPr marL="171450" indent="-171450">
              <a:buFont typeface="Arial" charset="0"/>
              <a:buChar char="•"/>
            </a:pPr>
            <a:r>
              <a:rPr lang="en-US" dirty="0"/>
              <a:t>More (or less) resources</a:t>
            </a:r>
          </a:p>
          <a:p>
            <a:pPr marL="628650" lvl="1" indent="-171450">
              <a:buFont typeface="Arial" charset="0"/>
              <a:buChar char="•"/>
            </a:pPr>
            <a:r>
              <a:rPr lang="en-US" dirty="0">
                <a:cs typeface="MS PGothic" pitchFamily="34" charset="-128"/>
              </a:rPr>
              <a:t>Growth in labor force</a:t>
            </a:r>
          </a:p>
          <a:p>
            <a:pPr marL="628650" lvl="1" indent="-171450">
              <a:buFont typeface="Arial" charset="0"/>
              <a:buChar char="•"/>
            </a:pPr>
            <a:r>
              <a:rPr lang="en-US" dirty="0">
                <a:cs typeface="MS PGothic" pitchFamily="34" charset="-128"/>
              </a:rPr>
              <a:t>Early retirement</a:t>
            </a:r>
          </a:p>
          <a:p>
            <a:pPr marL="628650" lvl="1" indent="-171450">
              <a:buFont typeface="Arial" charset="0"/>
              <a:buChar char="•"/>
            </a:pPr>
            <a:r>
              <a:rPr lang="en-US" dirty="0">
                <a:cs typeface="MS PGothic" pitchFamily="34" charset="-128"/>
              </a:rPr>
              <a:t>Newly discovered natural resources</a:t>
            </a:r>
          </a:p>
          <a:p>
            <a:pPr marL="171450" indent="-171450">
              <a:buFont typeface="Arial" charset="0"/>
              <a:buChar char="•"/>
            </a:pPr>
            <a:r>
              <a:rPr lang="en-US" dirty="0"/>
              <a:t>Better resources</a:t>
            </a:r>
          </a:p>
          <a:p>
            <a:pPr marL="628650" lvl="1" indent="-171450">
              <a:buFont typeface="Arial" charset="0"/>
              <a:buChar char="•"/>
            </a:pPr>
            <a:r>
              <a:rPr lang="en-US" dirty="0">
                <a:cs typeface="MS PGothic" pitchFamily="34" charset="-128"/>
              </a:rPr>
              <a:t>Effects of human capital investment</a:t>
            </a:r>
          </a:p>
          <a:p>
            <a:pPr marL="628650" lvl="1" indent="-171450">
              <a:buFontTx/>
              <a:buChar char="•"/>
            </a:pPr>
            <a:endParaRPr lang="en-US" u="sng" dirty="0">
              <a:cs typeface="MS PGothic" pitchFamily="34" charset="-128"/>
            </a:endParaRPr>
          </a:p>
          <a:p>
            <a:r>
              <a:rPr lang="en-US" dirty="0"/>
              <a:t>Examples of changes in technology:</a:t>
            </a:r>
          </a:p>
          <a:p>
            <a:pPr marL="171450" indent="-171450">
              <a:buFont typeface="Arial" charset="0"/>
              <a:buChar char="•"/>
            </a:pPr>
            <a:r>
              <a:rPr lang="en-US" dirty="0"/>
              <a:t>Growth of the Internet</a:t>
            </a:r>
          </a:p>
          <a:p>
            <a:pPr marL="171450" indent="-171450">
              <a:buFont typeface="Arial" charset="0"/>
              <a:buChar char="•"/>
            </a:pPr>
            <a:r>
              <a:rPr lang="en-US" dirty="0"/>
              <a:t>Growth in telecommunications</a:t>
            </a:r>
          </a:p>
          <a:p>
            <a:pPr marL="171450" indent="-171450">
              <a:buFont typeface="Arial" charset="0"/>
              <a:buChar char="•"/>
            </a:pPr>
            <a:r>
              <a:rPr lang="en-US" dirty="0"/>
              <a:t>Robotics</a:t>
            </a:r>
          </a:p>
          <a:p>
            <a:pPr>
              <a:buFontTx/>
              <a:buChar char="•"/>
            </a:pPr>
            <a:endParaRPr lang="en-US" u="sng" dirty="0"/>
          </a:p>
          <a:p>
            <a:r>
              <a:rPr lang="en-US" dirty="0"/>
              <a:t>Examples of institutional changes:</a:t>
            </a:r>
          </a:p>
          <a:p>
            <a:pPr marL="171450" indent="-171450">
              <a:buFont typeface="Arial" charset="0"/>
              <a:buChar char="•"/>
            </a:pPr>
            <a:r>
              <a:rPr lang="en-US" dirty="0"/>
              <a:t>Changes in tax rates</a:t>
            </a:r>
          </a:p>
          <a:p>
            <a:pPr marL="628650" lvl="1" indent="-171450">
              <a:buFont typeface="Arial" charset="0"/>
              <a:buChar char="•"/>
            </a:pPr>
            <a:r>
              <a:rPr lang="en-US" dirty="0">
                <a:cs typeface="MS PGothic" pitchFamily="34" charset="-128"/>
              </a:rPr>
              <a:t>Affect the after-tax return on investments</a:t>
            </a:r>
          </a:p>
          <a:p>
            <a:pPr marL="171450" indent="-171450">
              <a:buFont typeface="Arial" charset="0"/>
              <a:buChar char="•"/>
            </a:pPr>
            <a:r>
              <a:rPr lang="en-US" dirty="0"/>
              <a:t>Government research into new technologies</a:t>
            </a:r>
          </a:p>
          <a:p>
            <a:pPr>
              <a:buFontTx/>
              <a:buChar char="•"/>
            </a:pPr>
            <a:endParaRPr lang="en-US" dirty="0"/>
          </a:p>
          <a:p>
            <a:pPr>
              <a:buFontTx/>
              <a:buChar char="•"/>
            </a:pPr>
            <a:endParaRPr lang="en-US" b="1"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pPr marL="0" lvl="1"/>
            <a:r>
              <a:rPr lang="en-US" b="1" i="1" dirty="0">
                <a:cs typeface="MS PGothic" pitchFamily="34" charset="-128"/>
              </a:rPr>
              <a:t>Image: </a:t>
            </a:r>
            <a:r>
              <a:rPr lang="en-US" dirty="0">
                <a:cs typeface="MS PGothic" pitchFamily="34" charset="-128"/>
              </a:rPr>
              <a:t>Animated Figure 13.8</a:t>
            </a:r>
          </a:p>
          <a:p>
            <a:pPr marL="0" lvl="1"/>
            <a:endParaRPr lang="en-US" b="1" dirty="0">
              <a:cs typeface="MS PGothic" pitchFamily="34" charset="-128"/>
            </a:endParaRPr>
          </a:p>
          <a:p>
            <a:r>
              <a:rPr lang="en-US" b="1" i="1" dirty="0"/>
              <a:t>Lecture notes:</a:t>
            </a:r>
            <a:endParaRPr lang="en-US" dirty="0"/>
          </a:p>
          <a:p>
            <a:r>
              <a:rPr lang="en-US" dirty="0"/>
              <a:t>The LRAS curve is currently at full-employment output Y*.</a:t>
            </a:r>
          </a:p>
          <a:p>
            <a:endParaRPr lang="en-US" dirty="0"/>
          </a:p>
          <a:p>
            <a:r>
              <a:rPr lang="en-US" dirty="0"/>
              <a:t>First click:</a:t>
            </a:r>
          </a:p>
          <a:p>
            <a:pPr marL="171450" indent="-171450">
              <a:buFont typeface="Arial" charset="0"/>
              <a:buChar char="•"/>
            </a:pPr>
            <a:r>
              <a:rPr lang="en-US" dirty="0"/>
              <a:t>An increase in LRAS means that we can now produce more at full employment.</a:t>
            </a:r>
          </a:p>
          <a:p>
            <a:pPr marL="171450" lvl="1" indent="-171450">
              <a:buFont typeface="Arial" charset="0"/>
              <a:buChar char="•"/>
            </a:pPr>
            <a:r>
              <a:rPr lang="en-US" dirty="0">
                <a:cs typeface="MS PGothic" pitchFamily="34" charset="-128"/>
              </a:rPr>
              <a:t>Y** &gt; Y*</a:t>
            </a:r>
          </a:p>
          <a:p>
            <a:pPr marL="171450" lvl="1" indent="-171450">
              <a:buFont typeface="Arial" charset="0"/>
              <a:buChar char="•"/>
            </a:pPr>
            <a:r>
              <a:rPr lang="en-US" dirty="0">
                <a:cs typeface="MS PGothic" pitchFamily="34" charset="-128"/>
              </a:rPr>
              <a:t>LRAS shifts to the right</a:t>
            </a:r>
          </a:p>
          <a:p>
            <a:r>
              <a:rPr lang="en-US" dirty="0"/>
              <a:t>Second click:</a:t>
            </a:r>
          </a:p>
          <a:p>
            <a:pPr marL="171450" indent="-171450">
              <a:buFont typeface="Arial" charset="0"/>
              <a:buChar char="•"/>
            </a:pPr>
            <a:r>
              <a:rPr lang="en-US" dirty="0"/>
              <a:t>A decrease in LRAS means that we can now produce less at full employment.</a:t>
            </a:r>
          </a:p>
          <a:p>
            <a:pPr marL="171450" lvl="1" indent="-171450">
              <a:buFont typeface="Arial" charset="0"/>
              <a:buChar char="•"/>
            </a:pPr>
            <a:r>
              <a:rPr lang="en-US" dirty="0">
                <a:cs typeface="MS PGothic" pitchFamily="34" charset="-128"/>
              </a:rPr>
              <a:t>Y*** &lt; Y*</a:t>
            </a:r>
          </a:p>
          <a:p>
            <a:pPr marL="171450" lvl="1" indent="-171450">
              <a:buFont typeface="Arial" charset="0"/>
              <a:buChar char="•"/>
            </a:pPr>
            <a:r>
              <a:rPr lang="en-US" dirty="0">
                <a:cs typeface="MS PGothic" pitchFamily="34" charset="-128"/>
              </a:rPr>
              <a:t>LRAS shifts to the left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t>Clicker question:</a:t>
            </a:r>
          </a:p>
          <a:p>
            <a:r>
              <a:rPr lang="en-US" dirty="0"/>
              <a:t>Correct answer: C, Prices have nothing to do with long-term output.</a:t>
            </a:r>
          </a:p>
          <a:p>
            <a:endParaRPr lang="en-US" dirty="0"/>
          </a:p>
          <a:p>
            <a:r>
              <a:rPr lang="en-US" dirty="0"/>
              <a:t>In the long run, all prices have time to fully adjust. If two economies have identical goods, services, populations, skills, and resources, they will have the same real output even if one economy has twice as much money (and prices that are twice as high).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tip:</a:t>
            </a:r>
            <a:endParaRPr lang="en-US" dirty="0"/>
          </a:p>
          <a:p>
            <a:r>
              <a:rPr lang="en-US" dirty="0"/>
              <a:t>The next few slides will discuss the three explanations.</a:t>
            </a:r>
          </a:p>
          <a:p>
            <a:endParaRPr lang="en-US" dirty="0"/>
          </a:p>
          <a:p>
            <a:r>
              <a:rPr lang="en-US" b="1" i="1" dirty="0"/>
              <a:t>Lecture notes:</a:t>
            </a:r>
            <a:endParaRPr lang="en-US" dirty="0"/>
          </a:p>
          <a:p>
            <a:pPr marL="171450" indent="-171450">
              <a:buFont typeface="Arial" charset="0"/>
              <a:buChar char="•"/>
            </a:pPr>
            <a:r>
              <a:rPr lang="en-US" dirty="0"/>
              <a:t>Each of the three theories share a common thread:</a:t>
            </a:r>
          </a:p>
          <a:p>
            <a:pPr marL="628650" lvl="1" indent="-171450">
              <a:buFont typeface="Arial" charset="0"/>
              <a:buChar char="•"/>
            </a:pPr>
            <a:r>
              <a:rPr lang="en-US" dirty="0">
                <a:cs typeface="MS PGothic" pitchFamily="34" charset="-128"/>
              </a:rPr>
              <a:t>When the price level deviates from what society expects, this causes real effects on output in the short run.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pPr marL="0" lvl="1"/>
            <a:r>
              <a:rPr lang="en-US" b="1" i="1">
                <a:latin typeface="Arial" pitchFamily="-103" charset="0"/>
                <a:cs typeface="MS PGothic" pitchFamily="34" charset="-128"/>
              </a:rPr>
              <a:t>Image:</a:t>
            </a:r>
            <a:r>
              <a:rPr lang="en-US" i="1">
                <a:latin typeface="Arial" pitchFamily="-103" charset="0"/>
                <a:cs typeface="MS PGothic" pitchFamily="34" charset="-128"/>
              </a:rPr>
              <a:t> </a:t>
            </a:r>
            <a:r>
              <a:rPr lang="en-US">
                <a:latin typeface="Arial" pitchFamily="-103" charset="0"/>
                <a:cs typeface="MS PGothic" pitchFamily="34" charset="-128"/>
              </a:rPr>
              <a:t>Animated Figure 13.9</a:t>
            </a:r>
            <a:endParaRPr lang="en-US" sz="2400" b="1">
              <a:latin typeface="Arial" pitchFamily="-103" charset="0"/>
              <a:cs typeface="MS PGothic" pitchFamily="34" charset="-128"/>
            </a:endParaRPr>
          </a:p>
          <a:p>
            <a:endParaRPr lang="en-US" b="1" i="1"/>
          </a:p>
          <a:p>
            <a:r>
              <a:rPr lang="en-US" b="1" i="1"/>
              <a:t>Lecture notes:</a:t>
            </a:r>
          </a:p>
          <a:p>
            <a:r>
              <a:rPr lang="en-US"/>
              <a:t>The positive slope of the short-run aggregate supply curve indicates that increases in the economy</a:t>
            </a:r>
            <a:r>
              <a:rPr lang="ja-JP" altLang="en-US"/>
              <a:t>’</a:t>
            </a:r>
            <a:r>
              <a:rPr lang="en-US" altLang="ja-JP"/>
              <a:t>s price level lead to an increase in the quantity of aggregate supply in the short run.</a:t>
            </a:r>
          </a:p>
          <a:p>
            <a:endParaRPr lang="en-US" altLang="ja-JP"/>
          </a:p>
          <a:p>
            <a:r>
              <a:rPr lang="en-US" altLang="ja-JP"/>
              <a:t>If the price level rises from 100 to 110, the quantity of aggregate supply rises from $16 trillion to $17 trillion in the short run.</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endParaRPr lang="en-US" dirty="0"/>
          </a:p>
          <a:p>
            <a:pPr marL="171450" indent="-171450">
              <a:buFont typeface="Arial" charset="0"/>
              <a:buChar char="•"/>
            </a:pPr>
            <a:r>
              <a:rPr lang="en-US" dirty="0"/>
              <a:t>Resource (input) prices tend to be sticky.</a:t>
            </a:r>
          </a:p>
          <a:p>
            <a:pPr marL="171450" indent="-171450">
              <a:buFont typeface="Arial" charset="0"/>
              <a:buChar char="•"/>
            </a:pPr>
            <a:r>
              <a:rPr lang="en-US" dirty="0"/>
              <a:t>Output prices can be changed easier and are more flexible.</a:t>
            </a:r>
          </a:p>
          <a:p>
            <a:pPr marL="628650" lvl="1" indent="-171450">
              <a:buFont typeface="Arial" charset="0"/>
              <a:buChar char="•"/>
            </a:pPr>
            <a:r>
              <a:rPr lang="en-US" dirty="0">
                <a:cs typeface="MS PGothic" pitchFamily="34" charset="-128"/>
              </a:rPr>
              <a:t>Not all prices adjust at the same rate.</a:t>
            </a:r>
          </a:p>
          <a:p>
            <a:endParaRPr lang="en-US" dirty="0"/>
          </a:p>
          <a:p>
            <a:r>
              <a:rPr lang="en-US" dirty="0"/>
              <a:t>Suppose the aggregate price level is increasing (but input prices are fixed for the period):</a:t>
            </a:r>
          </a:p>
          <a:p>
            <a:pPr marL="171450" indent="-171450">
              <a:buFont typeface="Arial" charset="0"/>
              <a:buChar char="•"/>
            </a:pPr>
            <a:r>
              <a:rPr lang="en-US" dirty="0"/>
              <a:t>Higher output price increases profit potential for firm.</a:t>
            </a:r>
          </a:p>
          <a:p>
            <a:pPr marL="628650" lvl="1" indent="-171450">
              <a:buFont typeface="Arial" charset="0"/>
              <a:buChar char="•"/>
            </a:pPr>
            <a:r>
              <a:rPr lang="en-US" dirty="0">
                <a:cs typeface="MS PGothic" pitchFamily="34" charset="-128"/>
              </a:rPr>
              <a:t>Costs are not changing.</a:t>
            </a:r>
          </a:p>
          <a:p>
            <a:pPr marL="171450" indent="-171450">
              <a:buFont typeface="Arial" charset="0"/>
              <a:buChar char="•"/>
            </a:pPr>
            <a:r>
              <a:rPr lang="en-US" dirty="0"/>
              <a:t>Firm responds by producing more output.</a:t>
            </a:r>
          </a:p>
          <a:p>
            <a:pPr>
              <a:buFontTx/>
              <a:buChar char="•"/>
            </a:pPr>
            <a:endParaRPr lang="en-US" dirty="0"/>
          </a:p>
          <a:p>
            <a:r>
              <a:rPr lang="en-US" dirty="0"/>
              <a:t>Suppose the aggregate price level is falling (but input prices are fixed for the period):</a:t>
            </a:r>
          </a:p>
          <a:p>
            <a:pPr marL="171450" indent="-171450">
              <a:buFont typeface="Arial" charset="0"/>
              <a:buChar char="•"/>
            </a:pPr>
            <a:r>
              <a:rPr lang="en-US" dirty="0"/>
              <a:t>Lower output prices reduce profit potential for firm.</a:t>
            </a:r>
          </a:p>
          <a:p>
            <a:pPr marL="628650" lvl="1" indent="-171450">
              <a:buFont typeface="Arial" charset="0"/>
              <a:buChar char="•"/>
            </a:pPr>
            <a:r>
              <a:rPr lang="en-US" dirty="0">
                <a:cs typeface="MS PGothic" pitchFamily="34" charset="-128"/>
              </a:rPr>
              <a:t>Costs are not changing.</a:t>
            </a:r>
          </a:p>
          <a:p>
            <a:pPr marL="171450" indent="-171450">
              <a:buFont typeface="Arial" charset="0"/>
              <a:buChar char="•"/>
            </a:pPr>
            <a:r>
              <a:rPr lang="en-US" dirty="0"/>
              <a:t>Firm responds by producing less output.</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Suppose the price level rises (but that the firm doesn’t want to change its output price due to menu costs):</a:t>
            </a:r>
          </a:p>
          <a:p>
            <a:pPr marL="171450" indent="-171450">
              <a:buFont typeface="Arial" charset="0"/>
              <a:buChar char="•"/>
            </a:pPr>
            <a:r>
              <a:rPr lang="en-US" dirty="0"/>
              <a:t>Buying from the firm is now relatively cheaper.</a:t>
            </a:r>
          </a:p>
          <a:p>
            <a:pPr marL="171450" indent="-171450">
              <a:buFont typeface="Arial" charset="0"/>
              <a:buChar char="•"/>
            </a:pPr>
            <a:r>
              <a:rPr lang="en-US" dirty="0"/>
              <a:t>Consumers will want to buy more.</a:t>
            </a:r>
          </a:p>
          <a:p>
            <a:pPr marL="171450" indent="-171450">
              <a:buFont typeface="Arial" charset="0"/>
              <a:buChar char="•"/>
            </a:pPr>
            <a:r>
              <a:rPr lang="en-US" dirty="0"/>
              <a:t>The quantity of aggregate supply will rise to satisfy what consumers want.</a:t>
            </a:r>
          </a:p>
          <a:p>
            <a:pPr marL="171450" indent="-171450">
              <a:buFont typeface="Arial" charset="0"/>
              <a:buChar char="•"/>
            </a:pPr>
            <a:r>
              <a:rPr lang="en-US" dirty="0"/>
              <a:t>In the short run, the quantity of aggregate supply rises.</a:t>
            </a:r>
          </a:p>
          <a:p>
            <a:endParaRPr lang="en-US" dirty="0"/>
          </a:p>
          <a:p>
            <a:r>
              <a:rPr lang="en-US" dirty="0"/>
              <a:t>Suppose the price level falls (but that the firm doesn’t want to change its output price due to menu costs):</a:t>
            </a:r>
          </a:p>
          <a:p>
            <a:pPr marL="171450" indent="-171450">
              <a:buFont typeface="Arial" charset="0"/>
              <a:buChar char="•"/>
            </a:pPr>
            <a:r>
              <a:rPr lang="en-US" dirty="0"/>
              <a:t>Buying from the firm is now relatively more expensive.</a:t>
            </a:r>
          </a:p>
          <a:p>
            <a:pPr marL="171450" indent="-171450">
              <a:buFont typeface="Arial" charset="0"/>
              <a:buChar char="•"/>
            </a:pPr>
            <a:r>
              <a:rPr lang="en-US" dirty="0"/>
              <a:t>Consumers will want to buy less.</a:t>
            </a:r>
          </a:p>
          <a:p>
            <a:pPr marL="171450" indent="-171450">
              <a:buFont typeface="Arial" charset="0"/>
              <a:buChar char="•"/>
            </a:pPr>
            <a:r>
              <a:rPr lang="en-US" dirty="0"/>
              <a:t>The quantity of aggregate supply will fall since fewer people want to buy the products.</a:t>
            </a:r>
          </a:p>
          <a:p>
            <a:pPr marL="171450" indent="-171450">
              <a:buFont typeface="Arial" charset="0"/>
              <a:buChar char="•"/>
            </a:pPr>
            <a:r>
              <a:rPr lang="en-US" dirty="0"/>
              <a:t>In the short run, the quantity of aggregate supply falls.</a:t>
            </a:r>
          </a:p>
          <a:p>
            <a:pPr>
              <a:buFontTx/>
              <a:buChar char="•"/>
            </a:pPr>
            <a:endParaRPr lang="en-US" dirty="0"/>
          </a:p>
          <a:p>
            <a:endParaRPr lang="en-US" dirty="0"/>
          </a:p>
          <a:p>
            <a:pPr>
              <a:buFontTx/>
              <a:buChar char="•"/>
            </a:pPr>
            <a:endParaRPr lang="en-US" dirty="0"/>
          </a:p>
          <a:p>
            <a:endParaRPr lang="en-US" dirty="0"/>
          </a:p>
          <a:p>
            <a:pPr>
              <a:buFontTx/>
              <a:buChar cha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You can discuss money illusion using the following scenario:</a:t>
            </a:r>
          </a:p>
          <a:p>
            <a:pPr marL="171450" indent="-171450">
              <a:buFont typeface="Arial" charset="0"/>
              <a:buChar char="•"/>
            </a:pPr>
            <a:r>
              <a:rPr lang="en-US" dirty="0"/>
              <a:t>If price level inflation is 10 percent and your wage goes up by just 5 percent, you may be tempted to view that as a </a:t>
            </a:r>
            <a:r>
              <a:rPr lang="en-US" i="1" dirty="0"/>
              <a:t>real</a:t>
            </a:r>
            <a:r>
              <a:rPr lang="en-US" dirty="0"/>
              <a:t> raise, but it</a:t>
            </a:r>
            <a:r>
              <a:rPr lang="ja-JP" altLang="en-US" dirty="0"/>
              <a:t>’</a:t>
            </a:r>
            <a:r>
              <a:rPr lang="en-US" altLang="ja-JP" dirty="0"/>
              <a:t>s only a nominal raise.</a:t>
            </a:r>
          </a:p>
          <a:p>
            <a:pPr marL="171450" indent="-171450">
              <a:buFont typeface="Arial" charset="0"/>
              <a:buChar char="•"/>
            </a:pPr>
            <a:r>
              <a:rPr lang="en-US" altLang="ja-JP" dirty="0"/>
              <a:t>In real terms, your wage falls in this example because you won</a:t>
            </a:r>
            <a:r>
              <a:rPr lang="ja-JP" altLang="en-US" dirty="0"/>
              <a:t>’</a:t>
            </a:r>
            <a:r>
              <a:rPr lang="en-US" altLang="ja-JP" dirty="0"/>
              <a:t>t be able to buy the same quantity of real goods and services since your wage rose by less than the price level.</a:t>
            </a:r>
          </a:p>
          <a:p>
            <a:endParaRPr lang="en-US" altLang="ja-JP" dirty="0"/>
          </a:p>
          <a:p>
            <a:r>
              <a:rPr lang="en-US" altLang="ja-JP" dirty="0"/>
              <a:t>If the price level falls:</a:t>
            </a:r>
          </a:p>
          <a:p>
            <a:pPr marL="171450" indent="-171450">
              <a:buFont typeface="Arial" charset="0"/>
              <a:buChar char="•"/>
            </a:pPr>
            <a:r>
              <a:rPr lang="en-US" altLang="ja-JP" dirty="0"/>
              <a:t>Workers don’t want to accept a nominal wage cut (even if it is less than the level of deflation).</a:t>
            </a:r>
          </a:p>
          <a:p>
            <a:pPr marL="171450" indent="-171450">
              <a:buFont typeface="Arial" charset="0"/>
              <a:buChar char="•"/>
            </a:pPr>
            <a:r>
              <a:rPr lang="en-US" altLang="ja-JP" dirty="0"/>
              <a:t>Firms see revenues fall (reduced output prices) with no change in costs.</a:t>
            </a:r>
          </a:p>
          <a:p>
            <a:pPr marL="628650" lvl="1" indent="-171450">
              <a:buFont typeface="Arial" charset="0"/>
              <a:buChar char="•"/>
            </a:pPr>
            <a:r>
              <a:rPr lang="en-US" altLang="ja-JP" dirty="0">
                <a:cs typeface="MS PGothic" pitchFamily="34" charset="-128"/>
              </a:rPr>
              <a:t>They reduce output.</a:t>
            </a:r>
          </a:p>
          <a:p>
            <a:pPr marL="171450" indent="-171450">
              <a:buFont typeface="Arial" charset="0"/>
              <a:buChar char="•"/>
            </a:pPr>
            <a:r>
              <a:rPr lang="en-US" altLang="ja-JP" dirty="0"/>
              <a:t>The quantity of aggregate supply falls</a:t>
            </a:r>
          </a:p>
          <a:p>
            <a:pPr>
              <a:buFontTx/>
              <a:buChar char="•"/>
            </a:pPr>
            <a:endParaRPr lang="en-US" altLang="ja-JP" dirty="0"/>
          </a:p>
          <a:p>
            <a:pPr>
              <a:buFontTx/>
              <a:buChar char="•"/>
            </a:pPr>
            <a:endParaRPr lang="en-US" altLang="ja-JP" dirty="0"/>
          </a:p>
          <a:p>
            <a:pPr marL="628650" lvl="1" indent="-171450">
              <a:buFontTx/>
              <a:buChar char="•"/>
            </a:pPr>
            <a:endParaRPr lang="en-US" altLang="ja-JP" dirty="0">
              <a:cs typeface="MS PGothic"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It is important to note that the SRAS curve </a:t>
            </a:r>
            <a:r>
              <a:rPr lang="en-US" i="1" dirty="0"/>
              <a:t>always</a:t>
            </a:r>
            <a:r>
              <a:rPr lang="en-US" dirty="0"/>
              <a:t> shifts when there is a shift in the LRAS curve.</a:t>
            </a:r>
          </a:p>
          <a:p>
            <a:pPr marL="171450" indent="-171450">
              <a:buFont typeface="Arial" charset="0"/>
              <a:buChar char="•"/>
            </a:pPr>
            <a:r>
              <a:rPr lang="en-US" dirty="0"/>
              <a:t>Anything that shifts the LRAS curve also shifts the SRAS curve (in the same direction).</a:t>
            </a:r>
          </a:p>
          <a:p>
            <a:pPr>
              <a:buFontTx/>
              <a:buChar char="•"/>
            </a:pPr>
            <a:endParaRPr lang="en-US" dirty="0"/>
          </a:p>
          <a:p>
            <a:r>
              <a:rPr lang="en-US" dirty="0"/>
              <a:t>But, SRAS can shift by itself</a:t>
            </a:r>
          </a:p>
          <a:p>
            <a:pPr marL="171450" indent="-171450">
              <a:buFont typeface="Arial" charset="0"/>
              <a:buChar char="•"/>
            </a:pPr>
            <a:r>
              <a:rPr lang="en-US" dirty="0"/>
              <a:t>Usually due to a change in the cost of producing goods</a:t>
            </a:r>
          </a:p>
          <a:p>
            <a:pPr marL="628650" lvl="1" indent="-171450">
              <a:buFont typeface="Arial" charset="0"/>
              <a:buChar char="•"/>
            </a:pPr>
            <a:r>
              <a:rPr lang="en-US" dirty="0">
                <a:cs typeface="MS PGothic" pitchFamily="34" charset="-128"/>
              </a:rPr>
              <a:t>Most often, this means a change in resource prices.</a:t>
            </a:r>
          </a:p>
          <a:p>
            <a:endParaRPr lang="en-US" u="sng" dirty="0"/>
          </a:p>
          <a:p>
            <a:r>
              <a:rPr lang="en-US" dirty="0"/>
              <a:t>Examples of resource prices:</a:t>
            </a:r>
          </a:p>
          <a:p>
            <a:pPr marL="171450" indent="-171450">
              <a:buFont typeface="Arial" charset="0"/>
              <a:buChar char="•"/>
            </a:pPr>
            <a:r>
              <a:rPr lang="en-US" dirty="0"/>
              <a:t>Wages</a:t>
            </a:r>
          </a:p>
          <a:p>
            <a:pPr marL="171450" indent="-171450">
              <a:buFont typeface="Arial" charset="0"/>
              <a:buChar char="•"/>
            </a:pPr>
            <a:r>
              <a:rPr lang="en-US" dirty="0"/>
              <a:t>Gasoline</a:t>
            </a:r>
          </a:p>
          <a:p>
            <a:pPr marL="171450" indent="-171450">
              <a:buFont typeface="Arial" charset="0"/>
              <a:buChar char="•"/>
            </a:pPr>
            <a:r>
              <a:rPr lang="en-US" dirty="0"/>
              <a:t>Electricity</a:t>
            </a:r>
          </a:p>
          <a:p>
            <a:pPr marL="171450" indent="-171450">
              <a:buFont typeface="Arial" charset="0"/>
              <a:buChar char="•"/>
            </a:pPr>
            <a:r>
              <a:rPr lang="en-US" dirty="0"/>
              <a:t>Raw materials</a:t>
            </a:r>
          </a:p>
          <a:p>
            <a:pPr>
              <a:buFontTx/>
              <a:buChar char="•"/>
            </a:pPr>
            <a:endParaRPr lang="en-US" u="sng" dirty="0"/>
          </a:p>
          <a:p>
            <a:r>
              <a:rPr lang="en-US" sz="2800" dirty="0">
                <a:latin typeface="Arial" pitchFamily="-103" charset="0"/>
              </a:rPr>
              <a:t>How expected future price levels affect SRAS:</a:t>
            </a:r>
          </a:p>
          <a:p>
            <a:pPr marL="342900" indent="-342900">
              <a:buFont typeface="Arial" charset="0"/>
              <a:buChar char="•"/>
            </a:pPr>
            <a:r>
              <a:rPr lang="en-US" sz="2400" dirty="0">
                <a:latin typeface="Arial" pitchFamily="-103" charset="0"/>
              </a:rPr>
              <a:t>If workers and firms expect higher prices tomorrow, they negotiate those expectations into today</a:t>
            </a:r>
            <a:r>
              <a:rPr lang="ja-JP" altLang="en-US" sz="2400" dirty="0">
                <a:latin typeface="Arial" pitchFamily="-103" charset="0"/>
              </a:rPr>
              <a:t>’</a:t>
            </a:r>
            <a:r>
              <a:rPr lang="en-US" altLang="ja-JP" sz="2400" dirty="0">
                <a:latin typeface="Arial" pitchFamily="-103" charset="0"/>
              </a:rPr>
              <a:t>s contracts.</a:t>
            </a:r>
          </a:p>
          <a:p>
            <a:pPr marL="800100" lvl="1" indent="-342900">
              <a:buFont typeface="Arial" charset="0"/>
              <a:buChar char="•"/>
            </a:pPr>
            <a:r>
              <a:rPr lang="en-US" sz="2400" dirty="0">
                <a:latin typeface="Arial" pitchFamily="-103" charset="0"/>
                <a:cs typeface="MS PGothic" pitchFamily="34" charset="-128"/>
              </a:rPr>
              <a:t>Costs are higher, and the short-run AS shifts left.</a:t>
            </a:r>
          </a:p>
          <a:p>
            <a:pPr marL="342900" indent="-342900">
              <a:buFont typeface="Arial" charset="0"/>
              <a:buChar char="•"/>
            </a:pPr>
            <a:r>
              <a:rPr lang="en-US" sz="2400" dirty="0">
                <a:latin typeface="Arial" pitchFamily="-103" charset="0"/>
              </a:rPr>
              <a:t>However, it does not affect long-run production possibilities, so the long-run AS doesn‘t</a:t>
            </a:r>
            <a:r>
              <a:rPr lang="en-US" altLang="ja-JP" sz="2400" dirty="0">
                <a:latin typeface="Arial" pitchFamily="-103" charset="0"/>
              </a:rPr>
              <a:t> change.</a:t>
            </a:r>
          </a:p>
          <a:p>
            <a:pPr>
              <a:buFontTx/>
              <a:buChar char="•"/>
            </a:pPr>
            <a:endParaRPr lang="en-US" dirty="0"/>
          </a:p>
          <a:p>
            <a:r>
              <a:rPr lang="en-US" dirty="0"/>
              <a:t>Examples of supply shocks:</a:t>
            </a:r>
          </a:p>
          <a:p>
            <a:pPr marL="171450" indent="-171450">
              <a:buFont typeface="Arial" charset="0"/>
              <a:buChar char="•"/>
            </a:pPr>
            <a:r>
              <a:rPr lang="en-US" dirty="0"/>
              <a:t>Freeze on crops</a:t>
            </a:r>
          </a:p>
          <a:p>
            <a:pPr marL="171450" indent="-171450">
              <a:buFont typeface="Arial" charset="0"/>
              <a:buChar char="•"/>
            </a:pPr>
            <a:r>
              <a:rPr lang="en-US" dirty="0"/>
              <a:t>Jump in the price of oil</a:t>
            </a:r>
          </a:p>
          <a:p>
            <a:pPr>
              <a:buFontTx/>
              <a:buChar char="•"/>
            </a:pPr>
            <a:endParaRPr lang="en-US" dirty="0"/>
          </a:p>
          <a:p>
            <a:r>
              <a:rPr lang="en-US" dirty="0"/>
              <a:t>It is also a good idea to emphasize that supply shocks can be positive or negative, but when reading about just a “supply shock,” it means negative.</a:t>
            </a:r>
          </a:p>
          <a:p>
            <a:pPr>
              <a:buFontTx/>
              <a:buChar cha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Animated Figure 13.11</a:t>
            </a:r>
          </a:p>
          <a:p>
            <a:endParaRPr lang="en-US" b="1" dirty="0"/>
          </a:p>
          <a:p>
            <a:r>
              <a:rPr lang="en-US" b="1" i="1" dirty="0"/>
              <a:t>Lecture notes:</a:t>
            </a:r>
            <a:endParaRPr lang="en-US" dirty="0"/>
          </a:p>
          <a:p>
            <a:r>
              <a:rPr lang="en-US" dirty="0"/>
              <a:t>As you go through this diagram, ask students to provide examples of factors that would cause these shifts.</a:t>
            </a:r>
          </a:p>
          <a:p>
            <a:endParaRPr lang="en-US" dirty="0"/>
          </a:p>
          <a:p>
            <a:r>
              <a:rPr lang="en-US" dirty="0"/>
              <a:t>First click:</a:t>
            </a:r>
          </a:p>
          <a:p>
            <a:pPr marL="171450" indent="-171450">
              <a:buFont typeface="Arial" charset="0"/>
              <a:buChar char="•"/>
            </a:pPr>
            <a:r>
              <a:rPr lang="en-US" dirty="0"/>
              <a:t>An increase in SRAS is a shift to the right.</a:t>
            </a:r>
          </a:p>
          <a:p>
            <a:pPr marL="628650" lvl="1" indent="-171450">
              <a:buFont typeface="Arial" charset="0"/>
              <a:buChar char="•"/>
            </a:pPr>
            <a:r>
              <a:rPr lang="en-US" dirty="0">
                <a:cs typeface="MS PGothic" pitchFamily="34" charset="-128"/>
              </a:rPr>
              <a:t>The quantity of aggregate supply is greater at all price levels</a:t>
            </a:r>
            <a:r>
              <a:rPr lang="en-US" dirty="0" smtClean="0">
                <a:cs typeface="MS PGothic" pitchFamily="34" charset="-128"/>
              </a:rPr>
              <a:t>.</a:t>
            </a:r>
            <a:endParaRPr lang="en-US" dirty="0"/>
          </a:p>
          <a:p>
            <a:r>
              <a:rPr lang="en-US" dirty="0"/>
              <a:t>Second click:</a:t>
            </a:r>
          </a:p>
          <a:p>
            <a:pPr marL="171450" indent="-171450">
              <a:buFont typeface="Arial" charset="0"/>
              <a:buChar char="•"/>
            </a:pPr>
            <a:r>
              <a:rPr lang="en-US" dirty="0"/>
              <a:t>A decrease in SRAS is a shift to the left.</a:t>
            </a:r>
          </a:p>
          <a:p>
            <a:pPr marL="628650" lvl="1" indent="-171450">
              <a:buFont typeface="Arial" charset="0"/>
              <a:buChar char="•"/>
            </a:pPr>
            <a:r>
              <a:rPr lang="en-US" dirty="0">
                <a:cs typeface="MS PGothic" pitchFamily="34" charset="-128"/>
              </a:rPr>
              <a:t>The quantity of aggregate supply is lower at all price levels.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dirty="0"/>
              <a:t>Lecture notes:</a:t>
            </a:r>
          </a:p>
          <a:p>
            <a:r>
              <a:rPr lang="en-US" dirty="0"/>
              <a:t>Remind students that an equilibrium occurs when there is no natural tendency for anything to change.</a:t>
            </a:r>
          </a:p>
          <a:p>
            <a:endParaRPr lang="en-US" dirty="0"/>
          </a:p>
          <a:p>
            <a:r>
              <a:rPr lang="en-US" b="1" i="1" dirty="0"/>
              <a:t>Lecture tip:</a:t>
            </a:r>
          </a:p>
          <a:p>
            <a:r>
              <a:rPr lang="en-US" dirty="0"/>
              <a:t>It is easiest to discuss this with the diagram in the next slide.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endParaRPr lang="en-US" dirty="0"/>
          </a:p>
          <a:p>
            <a:r>
              <a:rPr lang="en-US" dirty="0"/>
              <a:t>This is similar to the question asked in the microeconomics chapter on supply and demand (Chapter 3).</a:t>
            </a:r>
          </a:p>
          <a:p>
            <a:endParaRPr lang="en-US" dirty="0"/>
          </a:p>
          <a:p>
            <a:r>
              <a:rPr lang="en-US" dirty="0"/>
              <a:t>In order to get students thinking about factors that affect the overall price level in the economy, you can ask the following questions:</a:t>
            </a:r>
          </a:p>
          <a:p>
            <a:pPr marL="171450" indent="-171450">
              <a:buFont typeface="Arial" charset="0"/>
              <a:buChar char="•"/>
            </a:pPr>
            <a:r>
              <a:rPr lang="en-US" dirty="0"/>
              <a:t>Where does inflation come from?</a:t>
            </a:r>
          </a:p>
          <a:p>
            <a:pPr marL="628650" lvl="1" indent="-171450">
              <a:buFont typeface="Arial" charset="0"/>
              <a:buChar char="•"/>
            </a:pPr>
            <a:r>
              <a:rPr lang="en-US" dirty="0">
                <a:cs typeface="MS PGothic" pitchFamily="34" charset="-128"/>
              </a:rPr>
              <a:t>Students will likely respond by talking about increases in the cost of production; make sure they understand it can come from the demand side as well.</a:t>
            </a:r>
          </a:p>
          <a:p>
            <a:pPr marL="171450" indent="-171450">
              <a:buFont typeface="Arial" charset="0"/>
              <a:buChar char="•"/>
            </a:pPr>
            <a:r>
              <a:rPr lang="en-US" dirty="0"/>
              <a:t>How is GDP determined?</a:t>
            </a:r>
          </a:p>
          <a:p>
            <a:pPr marL="628650" lvl="1" indent="-171450">
              <a:buFont typeface="Arial" charset="0"/>
              <a:buChar char="•"/>
            </a:pPr>
            <a:r>
              <a:rPr lang="en-US" dirty="0">
                <a:cs typeface="MS PGothic" pitchFamily="34" charset="-128"/>
              </a:rPr>
              <a:t>Here, students will likely focus on demand. After learning that GDP = C + I + G + NX, they will focus on increases in those variables.</a:t>
            </a:r>
          </a:p>
          <a:p>
            <a:pPr marL="628650" lvl="1" indent="-171450">
              <a:buFont typeface="Arial" charset="0"/>
              <a:buChar char="•"/>
            </a:pPr>
            <a:r>
              <a:rPr lang="en-US" dirty="0">
                <a:cs typeface="MS PGothic" pitchFamily="34" charset="-128"/>
              </a:rPr>
              <a:t>Therefore, it will be useful to help them realize that the capacity of the economy is also an issue.</a:t>
            </a:r>
          </a:p>
          <a:p>
            <a:pPr marL="628650" lvl="1" indent="-171450">
              <a:buFontTx/>
              <a:buChar char="•"/>
            </a:pPr>
            <a:endParaRPr lang="en-US" dirty="0">
              <a:cs typeface="MS PGothic" pitchFamily="34" charset="-128"/>
            </a:endParaRPr>
          </a:p>
          <a:p>
            <a:endParaRPr lang="en-US" b="1" i="1"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13.12</a:t>
            </a:r>
          </a:p>
          <a:p>
            <a:endParaRPr lang="en-US" b="1" dirty="0"/>
          </a:p>
          <a:p>
            <a:r>
              <a:rPr lang="en-US" b="1" i="1" dirty="0"/>
              <a:t>Lecture tip</a:t>
            </a:r>
            <a:r>
              <a:rPr lang="en-US" b="1" i="1" dirty="0" smtClean="0"/>
              <a:t>:</a:t>
            </a:r>
          </a:p>
          <a:p>
            <a:endParaRPr lang="en-US" b="1" i="1" dirty="0"/>
          </a:p>
          <a:p>
            <a:r>
              <a:rPr lang="en-US" dirty="0"/>
              <a:t>Start at equilibrium:</a:t>
            </a:r>
          </a:p>
          <a:p>
            <a:pPr marL="171450" indent="-171450">
              <a:buFont typeface="Arial" charset="0"/>
              <a:buChar char="•"/>
            </a:pPr>
            <a:r>
              <a:rPr lang="en-US" dirty="0"/>
              <a:t>Note that the quantity of AD is equal to the quantity of AS.</a:t>
            </a:r>
          </a:p>
          <a:p>
            <a:pPr marL="171450" indent="-171450">
              <a:buFont typeface="Arial" charset="0"/>
              <a:buChar char="•"/>
            </a:pPr>
            <a:r>
              <a:rPr lang="en-US" dirty="0"/>
              <a:t>Point out that the economy’s output is Y*.</a:t>
            </a:r>
          </a:p>
          <a:p>
            <a:pPr>
              <a:buFontTx/>
              <a:buChar char="•"/>
            </a:pPr>
            <a:endParaRPr lang="en-US" dirty="0"/>
          </a:p>
          <a:p>
            <a:r>
              <a:rPr lang="en-US" dirty="0"/>
              <a:t>Then click.</a:t>
            </a:r>
          </a:p>
          <a:p>
            <a:endParaRPr lang="en-US" dirty="0"/>
          </a:p>
          <a:p>
            <a:r>
              <a:rPr lang="en-US" dirty="0"/>
              <a:t>Start with P</a:t>
            </a:r>
            <a:r>
              <a:rPr lang="en-US" baseline="-25000" dirty="0"/>
              <a:t>L</a:t>
            </a:r>
            <a:r>
              <a:rPr lang="en-US" dirty="0"/>
              <a:t>:</a:t>
            </a:r>
          </a:p>
          <a:p>
            <a:pPr marL="171450" indent="-171450">
              <a:buFont typeface="Arial" charset="0"/>
              <a:buChar char="•"/>
            </a:pPr>
            <a:r>
              <a:rPr lang="en-US" dirty="0"/>
              <a:t>Here, the quantity of AD &gt; the quantity of AS.</a:t>
            </a:r>
          </a:p>
          <a:p>
            <a:pPr marL="171450" indent="-171450">
              <a:buFont typeface="Arial" charset="0"/>
              <a:buChar char="•"/>
            </a:pPr>
            <a:r>
              <a:rPr lang="en-US" dirty="0"/>
              <a:t>Prices will get pushed up so the price level rises until it gets to P*.</a:t>
            </a:r>
          </a:p>
          <a:p>
            <a:endParaRPr lang="en-US" dirty="0"/>
          </a:p>
          <a:p>
            <a:r>
              <a:rPr lang="en-US" dirty="0"/>
              <a:t>Go to P</a:t>
            </a:r>
            <a:r>
              <a:rPr lang="en-US" baseline="-25000" dirty="0"/>
              <a:t>H</a:t>
            </a:r>
            <a:r>
              <a:rPr lang="en-US" dirty="0"/>
              <a:t>:</a:t>
            </a:r>
          </a:p>
          <a:p>
            <a:pPr marL="171450" indent="-171450">
              <a:buFont typeface="Arial" charset="0"/>
              <a:buChar char="•"/>
            </a:pPr>
            <a:r>
              <a:rPr lang="en-US" dirty="0"/>
              <a:t>Here, the quantity of AS &gt; the quantity of AD.</a:t>
            </a:r>
          </a:p>
          <a:p>
            <a:pPr marL="171450" indent="-171450">
              <a:buFont typeface="Arial" charset="0"/>
              <a:buChar char="•"/>
            </a:pPr>
            <a:r>
              <a:rPr lang="en-US" dirty="0"/>
              <a:t>Goods are sitting around so prices begin to fall.</a:t>
            </a:r>
          </a:p>
          <a:p>
            <a:pPr marL="171450" indent="-171450">
              <a:buFont typeface="Arial" charset="0"/>
              <a:buChar char="•"/>
            </a:pPr>
            <a:r>
              <a:rPr lang="en-US" dirty="0"/>
              <a:t>The price level will fall until it is P*.</a:t>
            </a:r>
          </a:p>
          <a:p>
            <a:pPr>
              <a:buFontTx/>
              <a:buChar char="•"/>
            </a:pPr>
            <a:endParaRPr lang="en-US" dirty="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a:latin typeface="Helvetica Neue" pitchFamily="-103" charset="0"/>
              </a:rPr>
              <a:t>Clicker question:</a:t>
            </a:r>
            <a:endParaRPr lang="en-US" b="1" i="1"/>
          </a:p>
          <a:p>
            <a:r>
              <a:rPr lang="en-US"/>
              <a:t>Correct answer: D, the price level</a:t>
            </a:r>
          </a:p>
          <a:p>
            <a:endParaRPr lang="en-US"/>
          </a:p>
          <a:p>
            <a:r>
              <a:rPr lang="en-US"/>
              <a:t>The price level is the </a:t>
            </a:r>
            <a:r>
              <a:rPr lang="en-US" i="1"/>
              <a:t>overall</a:t>
            </a:r>
            <a:r>
              <a:rPr lang="en-US"/>
              <a:t> level of prices for goods and services in the economy; remind students that we</a:t>
            </a:r>
            <a:r>
              <a:rPr lang="ja-JP" altLang="en-US"/>
              <a:t>’</a:t>
            </a:r>
            <a:r>
              <a:rPr lang="en-US" altLang="ja-JP"/>
              <a:t>re not looking at the price of a single good with this model.</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Lecture notes:</a:t>
            </a:r>
          </a:p>
          <a:p>
            <a:r>
              <a:rPr lang="en-US" dirty="0"/>
              <a:t>Basically, we can say the following for determining this:</a:t>
            </a:r>
          </a:p>
          <a:p>
            <a:pPr marL="171450" indent="-171450">
              <a:buFont typeface="Arial" charset="0"/>
              <a:buChar char="•"/>
            </a:pPr>
            <a:r>
              <a:rPr lang="en-US" dirty="0"/>
              <a:t>Start with your graph in LR equilibrium.</a:t>
            </a:r>
          </a:p>
          <a:p>
            <a:pPr marL="171450" indent="-171450">
              <a:buFont typeface="Arial" charset="0"/>
              <a:buChar char="•"/>
            </a:pPr>
            <a:r>
              <a:rPr lang="en-US" dirty="0"/>
              <a:t>Graph the changes.</a:t>
            </a:r>
          </a:p>
          <a:p>
            <a:pPr marL="171450" indent="-171450">
              <a:buFont typeface="Arial" charset="0"/>
              <a:buChar char="•"/>
            </a:pPr>
            <a:r>
              <a:rPr lang="en-US" dirty="0"/>
              <a:t>Find a new equilibrium.</a:t>
            </a:r>
          </a:p>
          <a:p>
            <a:pPr marL="171450" indent="-171450">
              <a:buFont typeface="Arial" charset="0"/>
              <a:buChar char="•"/>
            </a:pPr>
            <a:r>
              <a:rPr lang="en-US" dirty="0"/>
              <a:t>Examine the graph you just drew.</a:t>
            </a:r>
          </a:p>
          <a:p>
            <a:endParaRPr lang="en-US" dirty="0"/>
          </a:p>
          <a:p>
            <a:r>
              <a:rPr lang="en-US" dirty="0"/>
              <a:t>Reiterate that it</a:t>
            </a:r>
            <a:r>
              <a:rPr lang="ja-JP" altLang="en-US" dirty="0"/>
              <a:t>’</a:t>
            </a:r>
            <a:r>
              <a:rPr lang="en-US" altLang="ja-JP" dirty="0"/>
              <a:t>s not about memorizing ups and downs; just draw your graph carefully and correctly, and then analyze it.</a:t>
            </a:r>
          </a:p>
          <a:p>
            <a:endParaRPr lang="en-US" dirty="0"/>
          </a:p>
          <a:p>
            <a:r>
              <a:rPr lang="en-US" dirty="0"/>
              <a:t>We will be working through shifts in each of the curves.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Work through the five steps with students for each of the following examples:</a:t>
            </a:r>
          </a:p>
          <a:p>
            <a:pPr marL="228600" indent="-228600">
              <a:buFont typeface="+mj-lt"/>
              <a:buAutoNum type="arabicPeriod"/>
            </a:pPr>
            <a:r>
              <a:rPr lang="en-US" dirty="0"/>
              <a:t>Begin in L-R equilibrium.</a:t>
            </a:r>
          </a:p>
          <a:p>
            <a:pPr marL="228600" indent="-228600">
              <a:buFont typeface="+mj-lt"/>
              <a:buAutoNum type="arabicPeriod"/>
            </a:pPr>
            <a:r>
              <a:rPr lang="en-US" dirty="0"/>
              <a:t>Which curve(s)?</a:t>
            </a:r>
          </a:p>
          <a:p>
            <a:pPr marL="685800" lvl="1" indent="-228600">
              <a:buFontTx/>
              <a:buChar char="•"/>
            </a:pPr>
            <a:r>
              <a:rPr lang="en-US" dirty="0">
                <a:cs typeface="MS PGothic" pitchFamily="34" charset="-128"/>
              </a:rPr>
              <a:t>LRAS and SRAS (remind students that SRAS always shifts when LRAS shifts)</a:t>
            </a:r>
          </a:p>
          <a:p>
            <a:pPr marL="685800" lvl="1" indent="-228600">
              <a:buFontTx/>
              <a:buChar char="•"/>
            </a:pPr>
            <a:r>
              <a:rPr lang="en-US" dirty="0">
                <a:cs typeface="MS PGothic" pitchFamily="34" charset="-128"/>
              </a:rPr>
              <a:t>A change in technology increases both LRAS and SRAS so they shift to the right.</a:t>
            </a:r>
          </a:p>
          <a:p>
            <a:pPr marL="228600" indent="-228600">
              <a:buFont typeface="+mj-lt"/>
              <a:buAutoNum type="arabicPeriod"/>
            </a:pPr>
            <a:r>
              <a:rPr lang="en-US" dirty="0"/>
              <a:t>Draw the new curves on your diagram.</a:t>
            </a:r>
          </a:p>
          <a:p>
            <a:pPr marL="228600" indent="-228600">
              <a:buFont typeface="+mj-lt"/>
              <a:buAutoNum type="arabicPeriod"/>
            </a:pPr>
            <a:r>
              <a:rPr lang="en-US" dirty="0"/>
              <a:t>Determine the new short-run and long-run equilibrium points.</a:t>
            </a:r>
          </a:p>
          <a:p>
            <a:pPr marL="228600" indent="-228600">
              <a:buFont typeface="+mj-lt"/>
              <a:buAutoNum type="arabicPeriod"/>
            </a:pPr>
            <a:r>
              <a:rPr lang="en-US" dirty="0"/>
              <a:t>Compare the new equilibrium point with the starting point.</a:t>
            </a:r>
          </a:p>
          <a:p>
            <a:pPr marL="685800" lvl="1" indent="-228600">
              <a:buFontTx/>
              <a:buChar char="•"/>
            </a:pPr>
            <a:r>
              <a:rPr lang="en-US" dirty="0">
                <a:cs typeface="MS PGothic" pitchFamily="34" charset="-128"/>
              </a:rPr>
              <a:t>The new equilibrium will be a long-run equilibrium at a lower price level and greater level of real GDP.</a:t>
            </a:r>
          </a:p>
          <a:p>
            <a:pPr marL="685800" lvl="1" indent="-228600">
              <a:buFontTx/>
              <a:buChar char="•"/>
            </a:pPr>
            <a:r>
              <a:rPr lang="en-US" dirty="0">
                <a:cs typeface="MS PGothic" pitchFamily="34" charset="-128"/>
              </a:rPr>
              <a:t>Output is at the new level of full-employment output.</a:t>
            </a:r>
          </a:p>
          <a:p>
            <a:pPr marL="685800" lvl="1" indent="-228600">
              <a:buFontTx/>
              <a:buChar char="•"/>
            </a:pPr>
            <a:r>
              <a:rPr lang="en-US" dirty="0">
                <a:cs typeface="MS PGothic" pitchFamily="34" charset="-128"/>
              </a:rPr>
              <a:t>Unemployment is still at the natural rate.</a:t>
            </a:r>
          </a:p>
          <a:p>
            <a:pPr marL="685800" lvl="1" indent="-228600">
              <a:buFontTx/>
              <a:buChar char="•"/>
            </a:pPr>
            <a:endParaRPr lang="en-US" dirty="0">
              <a:cs typeface="MS PGothic" pitchFamily="34" charset="-128"/>
            </a:endParaRPr>
          </a:p>
          <a:p>
            <a:pPr marL="685800" lvl="1" indent="-228600">
              <a:buFontTx/>
              <a:buChar char="•"/>
            </a:pPr>
            <a:endParaRPr lang="en-US" dirty="0">
              <a:cs typeface="MS PGothic" pitchFamily="34" charset="-128"/>
            </a:endParaRPr>
          </a:p>
          <a:p>
            <a:pPr marL="685800" lvl="1" indent="-228600">
              <a:buFontTx/>
              <a:buChar char="•"/>
            </a:pPr>
            <a:endParaRPr lang="en-US" dirty="0">
              <a:cs typeface="MS PGothic"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13.3</a:t>
            </a:r>
          </a:p>
          <a:p>
            <a:endParaRPr lang="en-US" b="1" dirty="0"/>
          </a:p>
          <a:p>
            <a:r>
              <a:rPr lang="en-US" b="1" i="1" dirty="0"/>
              <a:t>Lecture notes:</a:t>
            </a:r>
          </a:p>
          <a:p>
            <a:r>
              <a:rPr lang="en-US" dirty="0"/>
              <a:t>The diagram starts in long-run equilibrium at a price level of 100 and real GDP of Y*.</a:t>
            </a:r>
          </a:p>
          <a:p>
            <a:pPr marL="171450" indent="-171450">
              <a:buFont typeface="Arial" charset="0"/>
              <a:buChar char="•"/>
            </a:pPr>
            <a:r>
              <a:rPr lang="en-US" dirty="0"/>
              <a:t>Since we’re at full employment, u = u*.</a:t>
            </a:r>
          </a:p>
          <a:p>
            <a:pPr>
              <a:buFontTx/>
              <a:buChar char="•"/>
            </a:pPr>
            <a:endParaRPr lang="en-US" dirty="0"/>
          </a:p>
          <a:p>
            <a:r>
              <a:rPr lang="en-US" dirty="0"/>
              <a:t>First click:</a:t>
            </a:r>
          </a:p>
          <a:p>
            <a:pPr marL="171450" indent="-171450">
              <a:buFont typeface="Arial" charset="0"/>
              <a:buChar char="•"/>
            </a:pPr>
            <a:r>
              <a:rPr lang="en-US" dirty="0"/>
              <a:t>Both the LRAS and SRAS curves shift to the right.</a:t>
            </a:r>
          </a:p>
          <a:p>
            <a:pPr marL="628650" lvl="1" indent="-171450">
              <a:buFont typeface="Arial" charset="0"/>
              <a:buChar char="•"/>
            </a:pPr>
            <a:r>
              <a:rPr lang="en-US" dirty="0">
                <a:cs typeface="MS PGothic" pitchFamily="34" charset="-128"/>
              </a:rPr>
              <a:t>There a new full-employment output level (Y**).</a:t>
            </a:r>
          </a:p>
          <a:p>
            <a:endParaRPr lang="en-US" dirty="0"/>
          </a:p>
          <a:p>
            <a:r>
              <a:rPr lang="en-US" dirty="0"/>
              <a:t>Second click:</a:t>
            </a:r>
          </a:p>
          <a:p>
            <a:pPr marL="171450" indent="-171450">
              <a:buFont typeface="Arial" charset="0"/>
              <a:buChar char="•"/>
            </a:pPr>
            <a:r>
              <a:rPr lang="en-US" dirty="0"/>
              <a:t>The equilibrium price level falls to 95.</a:t>
            </a:r>
          </a:p>
          <a:p>
            <a:pPr>
              <a:buFontTx/>
              <a:buChar char="•"/>
            </a:pPr>
            <a:endParaRPr lang="en-US" dirty="0"/>
          </a:p>
          <a:p>
            <a:r>
              <a:rPr lang="en-US" dirty="0"/>
              <a:t>Third click:</a:t>
            </a:r>
          </a:p>
          <a:p>
            <a:pPr marL="171450" indent="-171450">
              <a:buFont typeface="Arial" charset="0"/>
              <a:buChar char="•"/>
            </a:pPr>
            <a:r>
              <a:rPr lang="en-US" dirty="0"/>
              <a:t>The unemployment rate hasn’t changed.</a:t>
            </a:r>
          </a:p>
          <a:p>
            <a:pPr marL="628650" lvl="1" indent="-171450">
              <a:buFont typeface="Arial" charset="0"/>
              <a:buChar char="•"/>
            </a:pPr>
            <a:r>
              <a:rPr lang="en-US" dirty="0">
                <a:cs typeface="MS PGothic" pitchFamily="34" charset="-128"/>
              </a:rPr>
              <a:t>It is still at the natural rate (u*).</a:t>
            </a:r>
          </a:p>
          <a:p>
            <a:pPr marL="628650" lvl="1" indent="-171450">
              <a:buFontTx/>
              <a:buChar char="•"/>
            </a:pPr>
            <a:endParaRPr lang="en-US" dirty="0">
              <a:cs typeface="MS PGothic"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a:lstStyle/>
          <a:p>
            <a:r>
              <a:rPr lang="en-US" b="1" i="1"/>
              <a:t>Lecture notes:</a:t>
            </a:r>
          </a:p>
          <a:p>
            <a:r>
              <a:rPr lang="en-US"/>
              <a:t>Work through the five steps with students for each of the examples. Ask students to draw this on their own and then compare their answers with the diagram on the next slide.</a:t>
            </a:r>
          </a:p>
          <a:p>
            <a:endParaRPr lang="en-US"/>
          </a:p>
          <a:p>
            <a:r>
              <a:rPr lang="en-US"/>
              <a:t>Only SRAS shifts because the level of output at full employment doesn’t change.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a:t>
            </a:r>
            <a:r>
              <a:rPr lang="en-US" b="1" i="1" dirty="0" smtClean="0"/>
              <a:t>tip:</a:t>
            </a:r>
            <a:endParaRPr lang="en-US" b="1" i="1" dirty="0"/>
          </a:p>
          <a:p>
            <a:endParaRPr lang="en-US" dirty="0" smtClean="0"/>
          </a:p>
          <a:p>
            <a:r>
              <a:rPr lang="en-US" dirty="0" smtClean="0"/>
              <a:t>It’s </a:t>
            </a:r>
            <a:r>
              <a:rPr lang="en-US" dirty="0"/>
              <a:t>good to point out to students that an economy can be away from long-run equilibrium for a period of time. </a:t>
            </a:r>
          </a:p>
          <a:p>
            <a:pPr marL="171450" indent="-171450">
              <a:buFont typeface="Arial" charset="0"/>
              <a:buChar char="•"/>
            </a:pPr>
            <a:r>
              <a:rPr lang="en-US" dirty="0"/>
              <a:t>This is when we see u &gt; u*.</a:t>
            </a:r>
          </a:p>
          <a:p>
            <a:endParaRPr lang="en-US" dirty="0"/>
          </a:p>
          <a:p>
            <a:r>
              <a:rPr lang="en-US" dirty="0"/>
              <a:t>The key point here is that the economy’s productive capacity will eventually return to the prior level. Thus, the shift is only temporary.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13.14</a:t>
            </a:r>
          </a:p>
          <a:p>
            <a:endParaRPr lang="en-US" b="1" dirty="0"/>
          </a:p>
          <a:p>
            <a:r>
              <a:rPr lang="en-US" b="1" i="1" dirty="0"/>
              <a:t>Lecture notes:</a:t>
            </a:r>
            <a:endParaRPr lang="en-US" dirty="0"/>
          </a:p>
          <a:p>
            <a:r>
              <a:rPr lang="en-US" dirty="0"/>
              <a:t>The diagram starts in long-run equilibrium.</a:t>
            </a:r>
          </a:p>
          <a:p>
            <a:endParaRPr lang="en-US" dirty="0"/>
          </a:p>
          <a:p>
            <a:r>
              <a:rPr lang="en-US" dirty="0"/>
              <a:t>First click:</a:t>
            </a:r>
          </a:p>
          <a:p>
            <a:pPr marL="171450" indent="-171450">
              <a:buFont typeface="Arial" charset="0"/>
              <a:buChar char="•"/>
            </a:pPr>
            <a:r>
              <a:rPr lang="en-US" dirty="0"/>
              <a:t>The SRAS curve shifts to the left due to the oil shock</a:t>
            </a:r>
            <a:r>
              <a:rPr lang="en-US" dirty="0" smtClean="0"/>
              <a:t>.</a:t>
            </a:r>
            <a:endParaRPr lang="en-US" dirty="0"/>
          </a:p>
          <a:p>
            <a:r>
              <a:rPr lang="en-US" dirty="0"/>
              <a:t>Second click:</a:t>
            </a:r>
          </a:p>
          <a:p>
            <a:pPr marL="171450" indent="-171450">
              <a:buFont typeface="Arial" charset="0"/>
              <a:buChar char="•"/>
            </a:pPr>
            <a:r>
              <a:rPr lang="en-US" dirty="0"/>
              <a:t>The new short-run equilibrium occurs at a price level of 105 and a real GDP of Y</a:t>
            </a:r>
            <a:r>
              <a:rPr lang="en-US" baseline="-25000" dirty="0"/>
              <a:t>1</a:t>
            </a:r>
            <a:r>
              <a:rPr lang="en-US" dirty="0" smtClean="0"/>
              <a:t>.</a:t>
            </a:r>
            <a:endParaRPr lang="en-US" dirty="0"/>
          </a:p>
          <a:p>
            <a:r>
              <a:rPr lang="en-US" dirty="0"/>
              <a:t>Third click:</a:t>
            </a:r>
          </a:p>
          <a:p>
            <a:pPr marL="171450" indent="-171450">
              <a:buFont typeface="Arial" charset="0"/>
              <a:buChar char="•"/>
            </a:pPr>
            <a:r>
              <a:rPr lang="en-US" dirty="0"/>
              <a:t>At the new short-run equilibrium, u &gt; u</a:t>
            </a:r>
            <a:r>
              <a:rPr lang="en-US" dirty="0" smtClean="0"/>
              <a:t>*.</a:t>
            </a:r>
            <a:endParaRPr lang="en-US" dirty="0"/>
          </a:p>
          <a:p>
            <a:r>
              <a:rPr lang="en-US" dirty="0"/>
              <a:t>Fourth click:</a:t>
            </a:r>
          </a:p>
          <a:p>
            <a:pPr marL="171450" indent="-171450">
              <a:buFont typeface="Arial" charset="0"/>
              <a:buChar char="•"/>
            </a:pPr>
            <a:r>
              <a:rPr lang="en-US" dirty="0"/>
              <a:t>Eventually, the SRAS curve will shift back to its original position.</a:t>
            </a:r>
          </a:p>
          <a:p>
            <a:pPr>
              <a:buFontTx/>
              <a:buChar char="•"/>
            </a:pPr>
            <a:endParaRPr lang="en-US" dirty="0"/>
          </a:p>
          <a:p>
            <a:pPr>
              <a:buFontTx/>
              <a:buChar char="•"/>
            </a:pPr>
            <a:endParaRPr lang="en-US" dirty="0"/>
          </a:p>
          <a:p>
            <a:pPr>
              <a:buFontTx/>
              <a:buChar char="•"/>
            </a:pPr>
            <a:endParaRPr lang="en-US" dirty="0"/>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tip:</a:t>
            </a:r>
          </a:p>
          <a:p>
            <a:r>
              <a:rPr lang="en-US" dirty="0"/>
              <a:t>Work through the five steps with students for each of the examples. Ask students to draw this on their own and then compare their answers with the diagram on Slide 50.</a:t>
            </a:r>
          </a:p>
          <a:p>
            <a:endParaRPr lang="en-US" dirty="0"/>
          </a:p>
          <a:p>
            <a:r>
              <a:rPr lang="en-US" dirty="0"/>
              <a:t>Discuss the changes in short-run equilibrium and point out to students that u &lt; u*.</a:t>
            </a:r>
          </a:p>
          <a:p>
            <a:pPr marL="171450" indent="-171450">
              <a:buFont typeface="Arial" charset="0"/>
              <a:buChar char="•"/>
            </a:pPr>
            <a:r>
              <a:rPr lang="en-US" dirty="0"/>
              <a:t>Follow up this explanation by asking them why they think this is.</a:t>
            </a:r>
          </a:p>
          <a:p>
            <a:pPr marL="628650" lvl="1" indent="-171450">
              <a:buFont typeface="Arial" charset="0"/>
              <a:buChar char="•"/>
            </a:pPr>
            <a:r>
              <a:rPr lang="en-US" dirty="0">
                <a:cs typeface="MS PGothic" pitchFamily="34" charset="-128"/>
              </a:rPr>
              <a:t>For example, people don’t quit jobs they’d like to or work more hours than they’d like.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a:t>
            </a:r>
            <a:r>
              <a:rPr lang="en-US" b="1" i="1" dirty="0" smtClean="0"/>
              <a:t>tip:</a:t>
            </a:r>
            <a:endParaRPr lang="en-US" b="1" i="1" dirty="0"/>
          </a:p>
          <a:p>
            <a:r>
              <a:rPr lang="en-US" dirty="0"/>
              <a:t>Discuss the changes in short-run equilibrium and point out to students that u &lt; u*.</a:t>
            </a:r>
          </a:p>
          <a:p>
            <a:pPr marL="171450" indent="-171450">
              <a:buFont typeface="Arial" charset="0"/>
              <a:buChar char="•"/>
            </a:pPr>
            <a:r>
              <a:rPr lang="en-US" dirty="0"/>
              <a:t>Follow up this explanation by asking them why they think this is.</a:t>
            </a:r>
          </a:p>
          <a:p>
            <a:pPr marL="628650" lvl="1" indent="-171450">
              <a:buFont typeface="Arial" charset="0"/>
              <a:buChar char="•"/>
            </a:pPr>
            <a:r>
              <a:rPr lang="en-US" dirty="0">
                <a:cs typeface="MS PGothic" pitchFamily="34" charset="-128"/>
              </a:rPr>
              <a:t>For example, people don’t quit jobs they’d like or work more hours than they’d like.</a:t>
            </a:r>
          </a:p>
          <a:p>
            <a:pPr marL="628650" lvl="1" indent="-171450">
              <a:buFont typeface="Arial" charset="0"/>
              <a:buChar char="•"/>
            </a:pPr>
            <a:r>
              <a:rPr lang="en-US" dirty="0">
                <a:cs typeface="MS PGothic" pitchFamily="34" charset="-128"/>
              </a:rPr>
              <a:t>Over time, they are going to expect more pay.</a:t>
            </a:r>
          </a:p>
          <a:p>
            <a:pPr marL="628650" lvl="1" indent="-171450">
              <a:buFont typeface="Arial" charset="0"/>
              <a:buChar char="•"/>
            </a:pPr>
            <a:r>
              <a:rPr lang="en-US" dirty="0">
                <a:cs typeface="MS PGothic" pitchFamily="34" charset="-128"/>
              </a:rPr>
              <a:t>Higher input prices lead to lower SRAS.</a:t>
            </a:r>
          </a:p>
          <a:p>
            <a:pPr marL="628650" lvl="1" indent="-171450">
              <a:buFontTx/>
              <a:buChar char="•"/>
            </a:pPr>
            <a:endParaRPr lang="en-US" dirty="0">
              <a:cs typeface="MS PGothic" pitchFamily="34" charset="-128"/>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endParaRPr lang="en-US" dirty="0"/>
          </a:p>
          <a:p>
            <a:r>
              <a:rPr lang="en-US" dirty="0"/>
              <a:t>The two paths:</a:t>
            </a:r>
          </a:p>
          <a:p>
            <a:pPr marL="171450" indent="-171450">
              <a:buFont typeface="Arial" charset="0"/>
              <a:buChar char="•"/>
            </a:pPr>
            <a:r>
              <a:rPr lang="en-US" dirty="0"/>
              <a:t>Are complementary.</a:t>
            </a:r>
          </a:p>
          <a:p>
            <a:pPr marL="171450" indent="-171450">
              <a:buFont typeface="Arial" charset="0"/>
              <a:buChar char="•"/>
            </a:pPr>
            <a:r>
              <a:rPr lang="en-US" dirty="0"/>
              <a:t>Differ in length of time in focus.</a:t>
            </a:r>
          </a:p>
          <a:p>
            <a:pPr marL="628650" lvl="1" indent="-171450">
              <a:buFont typeface="Arial" charset="0"/>
              <a:buChar char="•"/>
            </a:pPr>
            <a:r>
              <a:rPr lang="en-US" dirty="0">
                <a:cs typeface="MS PGothic" pitchFamily="34" charset="-128"/>
              </a:rPr>
              <a:t>Growth: Generally 5–10+ years</a:t>
            </a:r>
          </a:p>
          <a:p>
            <a:pPr marL="628650" lvl="1" indent="-171450">
              <a:buFont typeface="Arial" charset="0"/>
              <a:buChar char="•"/>
            </a:pPr>
            <a:r>
              <a:rPr lang="en-US" dirty="0">
                <a:cs typeface="MS PGothic" pitchFamily="34" charset="-128"/>
              </a:rPr>
              <a:t>Business cycles: Generally &lt;5 years</a:t>
            </a:r>
          </a:p>
          <a:p>
            <a:pPr marL="628650" lvl="1" indent="-171450">
              <a:buFontTx/>
              <a:buChar char="•"/>
            </a:pPr>
            <a:endParaRPr lang="en-US" dirty="0">
              <a:cs typeface="MS PGothic" pitchFamily="34" charset="-128"/>
            </a:endParaRPr>
          </a:p>
          <a:p>
            <a:r>
              <a:rPr lang="en-US" dirty="0"/>
              <a:t>Business cycles:</a:t>
            </a:r>
          </a:p>
          <a:p>
            <a:pPr marL="171450" indent="-171450">
              <a:buFont typeface="Arial" charset="0"/>
              <a:buChar char="•"/>
            </a:pPr>
            <a:r>
              <a:rPr lang="en-US" dirty="0"/>
              <a:t>Remind students of the phases of the business cycle (from Chapter 6).</a:t>
            </a:r>
          </a:p>
          <a:p>
            <a:pPr marL="171450" indent="-171450">
              <a:buFont typeface="Arial" charset="0"/>
              <a:buChar char="•"/>
            </a:pPr>
            <a:r>
              <a:rPr lang="en-US" dirty="0"/>
              <a:t>Remind students how real GDP and unemployment fluctuate over the business cycle.</a:t>
            </a:r>
          </a:p>
          <a:p>
            <a:pPr>
              <a:buFontTx/>
              <a:buChar char="•"/>
            </a:pPr>
            <a:endParaRPr lang="en-US" dirty="0"/>
          </a:p>
          <a:p>
            <a:pPr>
              <a:buFontTx/>
              <a:buChar char="•"/>
            </a:pPr>
            <a:endParaRPr lang="en-US" dirty="0"/>
          </a:p>
          <a:p>
            <a:pPr marL="628650" lvl="1" indent="-171450">
              <a:buFontTx/>
              <a:buChar char="•"/>
            </a:pPr>
            <a:endParaRPr lang="en-US" b="1" i="1" dirty="0">
              <a:cs typeface="MS PGothic"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Animated Figure 13.15</a:t>
            </a:r>
          </a:p>
          <a:p>
            <a:endParaRPr lang="en-US" b="1" dirty="0"/>
          </a:p>
          <a:p>
            <a:r>
              <a:rPr lang="en-US" b="1" i="1" dirty="0"/>
              <a:t>Lecture notes:</a:t>
            </a:r>
          </a:p>
          <a:p>
            <a:r>
              <a:rPr lang="en-US" dirty="0"/>
              <a:t>The diagram starts in long-run equilibrium.</a:t>
            </a:r>
          </a:p>
          <a:p>
            <a:endParaRPr lang="en-US" dirty="0"/>
          </a:p>
          <a:p>
            <a:r>
              <a:rPr lang="en-US" dirty="0"/>
              <a:t>First click:</a:t>
            </a:r>
          </a:p>
          <a:p>
            <a:pPr marL="171450" indent="-171450">
              <a:buFont typeface="Arial" charset="0"/>
              <a:buChar char="•"/>
            </a:pPr>
            <a:r>
              <a:rPr lang="en-US" dirty="0"/>
              <a:t>The AD curve shifts to the right as buyers start purchasing more</a:t>
            </a:r>
            <a:r>
              <a:rPr lang="en-US" dirty="0" smtClean="0"/>
              <a:t>.</a:t>
            </a:r>
            <a:endParaRPr lang="en-US" dirty="0"/>
          </a:p>
          <a:p>
            <a:r>
              <a:rPr lang="en-US" dirty="0"/>
              <a:t>Second click:</a:t>
            </a:r>
          </a:p>
          <a:p>
            <a:pPr marL="171450" indent="-171450">
              <a:buFont typeface="Arial" charset="0"/>
              <a:buChar char="•"/>
            </a:pPr>
            <a:r>
              <a:rPr lang="en-US" dirty="0"/>
              <a:t>The new short-run equilibrium occurs at a price level of 105 and a real GDP of Y</a:t>
            </a:r>
            <a:r>
              <a:rPr lang="en-US" baseline="-25000" dirty="0"/>
              <a:t>1</a:t>
            </a:r>
            <a:r>
              <a:rPr lang="en-US" dirty="0" smtClean="0"/>
              <a:t>.</a:t>
            </a:r>
            <a:endParaRPr lang="en-US" dirty="0"/>
          </a:p>
          <a:p>
            <a:r>
              <a:rPr lang="en-US" dirty="0"/>
              <a:t>Third click:</a:t>
            </a:r>
          </a:p>
          <a:p>
            <a:pPr marL="171450" indent="-171450">
              <a:buFont typeface="Arial" charset="0"/>
              <a:buChar char="•"/>
            </a:pPr>
            <a:r>
              <a:rPr lang="en-US" dirty="0"/>
              <a:t>At the new short-run equilibrium, u &lt; u</a:t>
            </a:r>
            <a:r>
              <a:rPr lang="en-US" dirty="0" smtClean="0"/>
              <a:t>*.</a:t>
            </a:r>
            <a:endParaRPr lang="en-US" dirty="0"/>
          </a:p>
          <a:p>
            <a:r>
              <a:rPr lang="en-US" dirty="0"/>
              <a:t>Fourth click:</a:t>
            </a:r>
          </a:p>
          <a:p>
            <a:pPr marL="171450" indent="-171450">
              <a:buFont typeface="Arial" charset="0"/>
              <a:buChar char="•"/>
            </a:pPr>
            <a:r>
              <a:rPr lang="en-US" dirty="0"/>
              <a:t>Over time prices (especially resource prices) adjust and SRAS moves back to the left.</a:t>
            </a:r>
          </a:p>
          <a:p>
            <a:pPr marL="171450" indent="-171450">
              <a:buFont typeface="Arial" charset="0"/>
              <a:buChar char="•"/>
            </a:pPr>
            <a:r>
              <a:rPr lang="en-US" dirty="0"/>
              <a:t>The economy returns to full employment with real GDP = Y*.</a:t>
            </a:r>
          </a:p>
          <a:p>
            <a:pPr marL="171450" indent="-171450">
              <a:buFont typeface="Arial" charset="0"/>
              <a:buChar char="•"/>
            </a:pPr>
            <a:r>
              <a:rPr lang="en-US" dirty="0"/>
              <a:t>But now there is a higher price level.</a:t>
            </a:r>
          </a:p>
          <a:p>
            <a:pPr>
              <a:buFontTx/>
              <a:buChar char="•"/>
            </a:pPr>
            <a:endParaRPr lang="en-US" u="sng" dirty="0"/>
          </a:p>
          <a:p>
            <a:r>
              <a:rPr lang="en-US" dirty="0"/>
              <a:t>The key point to make for students is: </a:t>
            </a:r>
          </a:p>
          <a:p>
            <a:pPr marL="171450" indent="-171450">
              <a:buFont typeface="Arial" charset="0"/>
              <a:buChar char="•"/>
            </a:pPr>
            <a:r>
              <a:rPr lang="en-US" dirty="0"/>
              <a:t>Demand changes have no real effects in the long run; only the price level is affected.</a:t>
            </a:r>
          </a:p>
          <a:p>
            <a:pPr>
              <a:buFontTx/>
              <a:buChar char="•"/>
            </a:pPr>
            <a:endParaRPr lang="en-US" u="sng" dirty="0"/>
          </a:p>
          <a:p>
            <a:r>
              <a:rPr lang="en-US" b="1" i="1" dirty="0" smtClean="0"/>
              <a:t>Real-world example: </a:t>
            </a:r>
            <a:r>
              <a:rPr lang="en-US" dirty="0" smtClean="0"/>
              <a:t>Cash </a:t>
            </a:r>
            <a:r>
              <a:rPr lang="en-US" dirty="0"/>
              <a:t>for Clunkers (Link to Tip #487)</a:t>
            </a:r>
          </a:p>
          <a:p>
            <a:pPr marL="171450" indent="-171450">
              <a:buFont typeface="Arial" charset="0"/>
              <a:buChar char="•"/>
            </a:pPr>
            <a:r>
              <a:rPr lang="en-US" dirty="0"/>
              <a:t>Show students the video from CBS news from July 31, 2009 </a:t>
            </a:r>
          </a:p>
          <a:p>
            <a:pPr marL="628650" lvl="1" indent="-171450">
              <a:buFont typeface="Arial" charset="0"/>
              <a:buChar char="•"/>
            </a:pPr>
            <a:r>
              <a:rPr lang="en-US" dirty="0">
                <a:cs typeface="MS PGothic" pitchFamily="34" charset="-128"/>
              </a:rPr>
              <a:t>“Cash for Clunkers in Need of Repair?” on </a:t>
            </a:r>
            <a:r>
              <a:rPr lang="en-US" dirty="0" err="1">
                <a:cs typeface="MS PGothic" pitchFamily="34" charset="-128"/>
              </a:rPr>
              <a:t>cbs.com</a:t>
            </a:r>
            <a:endParaRPr lang="en-US" dirty="0">
              <a:cs typeface="MS PGothic" pitchFamily="34" charset="-128"/>
            </a:endParaRPr>
          </a:p>
          <a:p>
            <a:pPr marL="171450" indent="-171450">
              <a:buFont typeface="Arial" charset="0"/>
              <a:buChar char="•"/>
            </a:pPr>
            <a:r>
              <a:rPr lang="en-US" dirty="0"/>
              <a:t>Ask students to read a follow-up blurb from the </a:t>
            </a:r>
            <a:r>
              <a:rPr lang="en-US" i="1" dirty="0"/>
              <a:t>Freakonomics</a:t>
            </a:r>
            <a:r>
              <a:rPr lang="en-US" dirty="0"/>
              <a:t> blog from September 14, 2010.</a:t>
            </a:r>
          </a:p>
          <a:p>
            <a:pPr marL="628650" lvl="1" indent="-171450">
              <a:buFont typeface="Arial" charset="0"/>
              <a:buChar char="•"/>
            </a:pPr>
            <a:r>
              <a:rPr lang="en-US" dirty="0">
                <a:cs typeface="MS PGothic" pitchFamily="34" charset="-128"/>
              </a:rPr>
              <a:t>“The Verdict on Cash for Clunkers: A Clunker” on </a:t>
            </a:r>
            <a:r>
              <a:rPr lang="en-US" dirty="0" err="1">
                <a:cs typeface="MS PGothic" pitchFamily="34" charset="-128"/>
              </a:rPr>
              <a:t>freakonomics.com</a:t>
            </a:r>
            <a:r>
              <a:rPr lang="en-US" dirty="0">
                <a:cs typeface="MS PGothic" pitchFamily="34" charset="-128"/>
              </a:rPr>
              <a:t> </a:t>
            </a:r>
          </a:p>
          <a:p>
            <a:pPr marL="171450" indent="-171450">
              <a:buFont typeface="Arial" charset="0"/>
              <a:buChar char="•"/>
            </a:pPr>
            <a:r>
              <a:rPr lang="en-US" dirty="0"/>
              <a:t>Follow up by asking students why they think the policy did not have the intended effects.</a:t>
            </a:r>
          </a:p>
          <a:p>
            <a:pPr>
              <a:buFontTx/>
              <a:buChar char="•"/>
            </a:pPr>
            <a:endParaRPr lang="en-US" dirty="0"/>
          </a:p>
          <a:p>
            <a:endParaRPr lang="en-US" dirty="0"/>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a:lstStyle/>
          <a:p>
            <a:r>
              <a:rPr lang="en-US" b="1" i="1" dirty="0"/>
              <a:t>Clicker question:</a:t>
            </a:r>
          </a:p>
          <a:p>
            <a:r>
              <a:rPr lang="en-US" dirty="0"/>
              <a:t>Correct answer: B, The price level will rise even further.</a:t>
            </a:r>
          </a:p>
          <a:p>
            <a:endParaRPr lang="en-US" dirty="0"/>
          </a:p>
          <a:p>
            <a:r>
              <a:rPr lang="en-US" dirty="0"/>
              <a:t>Over time, as prices adjust, the SRAS will shift back left such that the equilibrium between AD and SRAS will once again intersect LRAS. This left shift of SRAS will make the price level rise further.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extLst>
            <a:ext uri="{909E8E84-426E-40dd-AFC4-6F175D3DCCD1}"/>
            <a:ext uri="{91240B29-F687-4f45-9708-019B960494DF}"/>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ea typeface="MS PGothic" charset="0"/>
                <a:cs typeface="MS PGothic" charset="0"/>
              </a:rPr>
              <a:t>Image: </a:t>
            </a:r>
            <a:r>
              <a:rPr lang="en-US" b="0" i="0" dirty="0" smtClean="0">
                <a:ea typeface="MS PGothic" charset="0"/>
                <a:cs typeface="MS PGothic" charset="0"/>
              </a:rPr>
              <a:t>Figure</a:t>
            </a:r>
            <a:r>
              <a:rPr lang="en-US" b="0" i="1" dirty="0" smtClean="0">
                <a:ea typeface="MS PGothic" charset="0"/>
                <a:cs typeface="MS PGothic" charset="0"/>
              </a:rPr>
              <a:t> </a:t>
            </a:r>
            <a:r>
              <a:rPr lang="en-US" b="0" i="0" dirty="0" smtClean="0">
                <a:ea typeface="MS PGothic" charset="0"/>
                <a:cs typeface="MS PGothic" charset="0"/>
              </a:rPr>
              <a:t>13.1</a:t>
            </a:r>
          </a:p>
          <a:p>
            <a:pPr>
              <a:defRPr/>
            </a:pPr>
            <a:endParaRPr lang="en-US" b="1" i="1" dirty="0" smtClean="0">
              <a:ea typeface="MS PGothic" charset="0"/>
              <a:cs typeface="MS PGothic" charset="0"/>
            </a:endParaRPr>
          </a:p>
          <a:p>
            <a:pPr>
              <a:defRPr/>
            </a:pPr>
            <a:r>
              <a:rPr lang="en-US" b="1" i="1" dirty="0" smtClean="0">
                <a:ea typeface="MS PGothic" charset="0"/>
                <a:cs typeface="MS PGothic" charset="0"/>
              </a:rPr>
              <a:t>Lecture </a:t>
            </a:r>
            <a:r>
              <a:rPr lang="en-US" b="1" i="1" dirty="0">
                <a:ea typeface="MS PGothic" charset="0"/>
                <a:cs typeface="MS PGothic" charset="0"/>
              </a:rPr>
              <a:t>notes:</a:t>
            </a:r>
          </a:p>
          <a:p>
            <a:pPr>
              <a:defRPr/>
            </a:pPr>
            <a:r>
              <a:rPr lang="en-US" dirty="0"/>
              <a:t>The diagram above shows the following:</a:t>
            </a:r>
          </a:p>
          <a:p>
            <a:pPr marL="171450" indent="-171450">
              <a:buFont typeface="Arial" panose="020B0604020202020204" pitchFamily="34" charset="0"/>
              <a:buChar char="•"/>
              <a:defRPr/>
            </a:pPr>
            <a:r>
              <a:rPr lang="en-US" dirty="0"/>
              <a:t>Quarterly real GDP growth declined during the shaded periods, which indicate recessions.</a:t>
            </a:r>
          </a:p>
          <a:p>
            <a:pPr marL="171450" indent="-171450">
              <a:buFont typeface="Arial" panose="020B0604020202020204" pitchFamily="34" charset="0"/>
              <a:buChar char="•"/>
              <a:defRPr/>
            </a:pPr>
            <a:r>
              <a:rPr lang="en-US" dirty="0"/>
              <a:t>Real GDP growth also increased during the </a:t>
            </a:r>
            <a:r>
              <a:rPr lang="en-US" dirty="0" err="1"/>
              <a:t>nonrecessionary</a:t>
            </a:r>
            <a:r>
              <a:rPr lang="en-US" dirty="0"/>
              <a:t> periods.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extLst>
            <a:ext uri="{909E8E84-426E-40dd-AFC4-6F175D3DCCD1}"/>
            <a:ext uri="{91240B29-F687-4f45-9708-019B960494DF}"/>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ea typeface="MS PGothic" charset="0"/>
                <a:cs typeface="MS PGothic" charset="0"/>
              </a:rPr>
              <a:t>Image: </a:t>
            </a:r>
            <a:r>
              <a:rPr lang="en-US" b="0" i="0" dirty="0" smtClean="0">
                <a:ea typeface="MS PGothic" charset="0"/>
                <a:cs typeface="MS PGothic" charset="0"/>
              </a:rPr>
              <a:t>Figure</a:t>
            </a:r>
            <a:r>
              <a:rPr lang="en-US" b="0" i="1" dirty="0" smtClean="0">
                <a:ea typeface="MS PGothic" charset="0"/>
                <a:cs typeface="MS PGothic" charset="0"/>
              </a:rPr>
              <a:t> </a:t>
            </a:r>
            <a:r>
              <a:rPr lang="en-US" b="0" i="0" dirty="0" smtClean="0">
                <a:ea typeface="MS PGothic" charset="0"/>
                <a:cs typeface="MS PGothic" charset="0"/>
              </a:rPr>
              <a:t>13.1</a:t>
            </a:r>
          </a:p>
          <a:p>
            <a:endParaRPr lang="en-US" b="1" i="1" dirty="0" smtClean="0"/>
          </a:p>
          <a:p>
            <a:r>
              <a:rPr lang="en-US" b="1" i="1" dirty="0" smtClean="0"/>
              <a:t>Lecture </a:t>
            </a:r>
            <a:r>
              <a:rPr lang="en-US" b="1" i="1" dirty="0"/>
              <a:t>notes:</a:t>
            </a:r>
          </a:p>
          <a:p>
            <a:endParaRPr lang="en-US" dirty="0"/>
          </a:p>
          <a:p>
            <a:r>
              <a:rPr lang="en-US" dirty="0"/>
              <a:t>The diagram above shows:</a:t>
            </a:r>
          </a:p>
          <a:p>
            <a:pPr marL="171450" indent="-171450">
              <a:buFont typeface="Arial" charset="0"/>
              <a:buChar char="•"/>
            </a:pPr>
            <a:r>
              <a:rPr lang="en-US" dirty="0"/>
              <a:t>Unemployment rate spiked up during each of the three recessions.</a:t>
            </a:r>
          </a:p>
          <a:p>
            <a:pPr marL="171450" indent="-171450">
              <a:buFont typeface="Arial" charset="0"/>
              <a:buChar char="•"/>
            </a:pPr>
            <a:r>
              <a:rPr lang="en-US" dirty="0"/>
              <a:t>Unemployment gradually fell following the recessions.</a:t>
            </a:r>
          </a:p>
          <a:p>
            <a:pPr>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This is just another supply and demand model, similar to the basic model learned in macroeconomics.</a:t>
            </a:r>
          </a:p>
          <a:p>
            <a:endParaRPr lang="en-US" dirty="0"/>
          </a:p>
          <a:p>
            <a:r>
              <a:rPr lang="en-US" dirty="0"/>
              <a:t>The differences are:</a:t>
            </a:r>
          </a:p>
          <a:p>
            <a:pPr marL="171450" indent="-171450">
              <a:buFont typeface="Arial" charset="0"/>
              <a:buChar char="•"/>
            </a:pPr>
            <a:r>
              <a:rPr lang="en-US" dirty="0"/>
              <a:t>We are aggregating, so instead of getting the price and quantity of </a:t>
            </a:r>
            <a:r>
              <a:rPr lang="en-US" i="1" dirty="0"/>
              <a:t>one</a:t>
            </a:r>
            <a:r>
              <a:rPr lang="en-US" dirty="0"/>
              <a:t> good, we are looking at the supply and demand for all goods in our economy.</a:t>
            </a:r>
          </a:p>
          <a:p>
            <a:pPr marL="628650" lvl="1" indent="-171450">
              <a:buFont typeface="Arial" charset="0"/>
              <a:buChar char="•"/>
            </a:pPr>
            <a:r>
              <a:rPr lang="en-US" dirty="0">
                <a:cs typeface="MS PGothic" pitchFamily="34" charset="-128"/>
              </a:rPr>
              <a:t>Explain to students that aggregate = total. </a:t>
            </a:r>
          </a:p>
          <a:p>
            <a:pPr marL="171450" indent="-171450">
              <a:buFont typeface="Arial" charset="0"/>
              <a:buChar char="•"/>
            </a:pPr>
            <a:r>
              <a:rPr lang="en-US" dirty="0"/>
              <a:t> We are not looking at a single price but at the price level. This will be on the vertical axis just like price was in the original model.</a:t>
            </a:r>
          </a:p>
          <a:p>
            <a:pPr marL="628650" lvl="1" indent="-171450">
              <a:buFont typeface="Arial" charset="0"/>
              <a:buChar char="•"/>
            </a:pPr>
            <a:r>
              <a:rPr lang="en-US" dirty="0">
                <a:cs typeface="MS PGothic" pitchFamily="34" charset="-128"/>
              </a:rPr>
              <a:t>It is the average price level in the economy (measured by the GDP deflator, which was discussed in Chapter 6).</a:t>
            </a:r>
          </a:p>
          <a:p>
            <a:pPr marL="171450" indent="-171450">
              <a:buFont typeface="Arial" charset="0"/>
              <a:buChar char="•"/>
            </a:pPr>
            <a:r>
              <a:rPr lang="en-US" dirty="0"/>
              <a:t> Overall output (or quantity) is real GDP (or Y). Remind students they learned how to calculate GDP in Chapter 6 as well.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p:spPr>
        <p:txBody>
          <a:bodyPr/>
          <a:lstStyle/>
          <a:p>
            <a:r>
              <a:rPr lang="en-US" b="1" i="1" dirty="0"/>
              <a:t>Lecture notes:</a:t>
            </a:r>
          </a:p>
          <a:p>
            <a:r>
              <a:rPr lang="en-US" dirty="0"/>
              <a:t>The equation will be a review from Chapter 6.</a:t>
            </a:r>
          </a:p>
          <a:p>
            <a:endParaRPr lang="en-US" dirty="0"/>
          </a:p>
          <a:p>
            <a:r>
              <a:rPr lang="en-US" dirty="0"/>
              <a:t>To determine aggregate demand, we sum up spending from different sources in the economy.</a:t>
            </a:r>
          </a:p>
          <a:p>
            <a:pPr marL="171450" indent="-171450">
              <a:buFont typeface="Arial" charset="0"/>
              <a:buChar char="•"/>
            </a:pPr>
            <a:r>
              <a:rPr lang="en-US" dirty="0"/>
              <a:t>[C] These sources include private domestic consumers who buy cars, food, clothing, education, and many other goods and services.</a:t>
            </a:r>
          </a:p>
          <a:p>
            <a:pPr marL="171450" indent="-171450">
              <a:buFont typeface="Arial" charset="0"/>
              <a:buChar char="•"/>
            </a:pPr>
            <a:r>
              <a:rPr lang="en-US" dirty="0"/>
              <a:t>[I] Business firms are another major group; they buy resources needed to produce output.</a:t>
            </a:r>
          </a:p>
          <a:p>
            <a:pPr marL="171450" indent="-171450">
              <a:buFont typeface="Arial" charset="0"/>
              <a:buChar char="•"/>
            </a:pPr>
            <a:r>
              <a:rPr lang="en-US" dirty="0"/>
              <a:t>[G] The government is a large purchaser of labor and other resources used to produce government services. </a:t>
            </a:r>
          </a:p>
          <a:p>
            <a:pPr marL="171450" indent="-171450">
              <a:buFont typeface="Arial" charset="0"/>
              <a:buChar char="•"/>
            </a:pPr>
            <a:r>
              <a:rPr lang="en-US" dirty="0"/>
              <a:t>[NX] (net exports) Finally, foreign consumers buy many goods and services produced in the United States.</a:t>
            </a:r>
          </a:p>
          <a:p>
            <a:pPr marL="628650" lvl="1" indent="-171450">
              <a:buFont typeface="Arial" charset="0"/>
              <a:buChar char="•"/>
            </a:pPr>
            <a:r>
              <a:rPr lang="en-US" dirty="0">
                <a:cs typeface="MS PGothic" pitchFamily="34" charset="-128"/>
              </a:rPr>
              <a:t>Remind students that NX = X – 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3" charset="0"/>
              <a:ea typeface="Helvetica Neue" pitchFamily="-103" charset="0"/>
              <a:cs typeface="Helvetica Neue" pitchFamily="-103"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latin typeface="Helvetica Neue" charset="0"/>
                <a:ea typeface="Helvetica Neue" charset="0"/>
                <a:cs typeface="Helvetica Neue" charset="0"/>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3" charset="0"/>
              <a:ea typeface="Helvetica Neue" pitchFamily="-103" charset="0"/>
              <a:cs typeface="Helvetica Neue" pitchFamily="-103"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latin typeface="Helvetica Neue" charset="0"/>
                <a:ea typeface="Helvetica Neue" charset="0"/>
                <a:cs typeface="Helvetica Neue" charset="0"/>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Lst>
  <p:txStyles>
    <p:titleStyle>
      <a:lvl1pPr algn="l" defTabSz="457200" rtl="0" eaLnBrk="0" fontAlgn="base" hangingPunct="0">
        <a:spcBef>
          <a:spcPct val="0"/>
        </a:spcBef>
        <a:spcAft>
          <a:spcPct val="0"/>
        </a:spcAft>
        <a:defRPr sz="4400" b="1" kern="1200">
          <a:solidFill>
            <a:schemeClr val="tx1"/>
          </a:solidFill>
          <a:latin typeface="Helvetica Neue" charset="0"/>
          <a:ea typeface="Helvetica Neue" charset="0"/>
          <a:cs typeface="Helvetica Neue" charset="0"/>
        </a:defRPr>
      </a:lvl1pPr>
      <a:lvl2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2pPr>
      <a:lvl3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3pPr>
      <a:lvl4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4pPr>
      <a:lvl5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3"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3"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 Id="rId9" Type="http://schemas.openxmlformats.org/officeDocument/2006/relationships/image" Target="../media/image47.emf"/><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7" Type="http://schemas.openxmlformats.org/officeDocument/2006/relationships/image" Target="../media/image52.emf"/><Relationship Id="rId8" Type="http://schemas.openxmlformats.org/officeDocument/2006/relationships/image" Target="../media/image53.emf"/><Relationship Id="rId9" Type="http://schemas.openxmlformats.org/officeDocument/2006/relationships/image" Target="../media/image54.emf"/><Relationship Id="rId10"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r>
              <a:rPr lang="en-US" cap="none" dirty="0" smtClean="0">
                <a:latin typeface="Arial" pitchFamily="-103" charset="0"/>
                <a:ea typeface="MS PGothic" pitchFamily="34" charset="-128"/>
                <a:cs typeface="MS PGothic" pitchFamily="34" charset="-128"/>
              </a:rPr>
              <a:t>The Aggregate Demand–Aggregate Supply Model</a:t>
            </a:r>
            <a:endParaRPr lang="en-US" cap="none" dirty="0">
              <a:latin typeface="Arial" pitchFamily="-103" charset="0"/>
              <a:ea typeface="MS PGothic" pitchFamily="34" charset="-128"/>
              <a:cs typeface="MS PGothic" pitchFamily="34" charset="-128"/>
            </a:endParaRPr>
          </a:p>
        </p:txBody>
      </p:sp>
      <p:sp>
        <p:nvSpPr>
          <p:cNvPr id="12290" name="Text Placeholder 2"/>
          <p:cNvSpPr>
            <a:spLocks noGrp="1"/>
          </p:cNvSpPr>
          <p:nvPr>
            <p:ph type="body" sz="quarter" idx="10"/>
          </p:nvPr>
        </p:nvSpPr>
        <p:spPr>
          <a:xfrm>
            <a:off x="323850" y="1350963"/>
            <a:ext cx="3116263" cy="4179887"/>
          </a:xfrm>
        </p:spPr>
        <p:txBody>
          <a:bodyPr/>
          <a:lstStyle/>
          <a:p>
            <a:r>
              <a:rPr lang="en-US">
                <a:solidFill>
                  <a:srgbClr val="1492C7"/>
                </a:solidFill>
                <a:latin typeface="Helvetica Neue Medium" pitchFamily="-103" charset="0"/>
                <a:cs typeface="Arial" pitchFamily="-103" charset="0"/>
              </a:rPr>
              <a:t>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axes_labels.eps"/>
          <p:cNvPicPr>
            <a:picLocks noChangeAspect="1"/>
          </p:cNvPicPr>
          <p:nvPr/>
        </p:nvPicPr>
        <p:blipFill>
          <a:blip r:embed="rId3"/>
          <a:srcRect/>
          <a:stretch>
            <a:fillRect/>
          </a:stretch>
        </p:blipFill>
        <p:spPr bwMode="auto">
          <a:xfrm>
            <a:off x="1574800" y="1893888"/>
            <a:ext cx="5808663" cy="4808537"/>
          </a:xfrm>
          <a:prstGeom prst="rect">
            <a:avLst/>
          </a:prstGeom>
          <a:noFill/>
          <a:ln w="9525">
            <a:noFill/>
            <a:miter lim="800000"/>
            <a:headEnd/>
            <a:tailEnd/>
          </a:ln>
        </p:spPr>
      </p:pic>
      <p:pic>
        <p:nvPicPr>
          <p:cNvPr id="30722" name="Picture 7" descr="numbers.eps"/>
          <p:cNvPicPr>
            <a:picLocks noChangeAspect="1"/>
          </p:cNvPicPr>
          <p:nvPr/>
        </p:nvPicPr>
        <p:blipFill>
          <a:blip r:embed="rId4"/>
          <a:srcRect/>
          <a:stretch>
            <a:fillRect/>
          </a:stretch>
        </p:blipFill>
        <p:spPr bwMode="auto">
          <a:xfrm>
            <a:off x="2419350" y="3552825"/>
            <a:ext cx="2995613" cy="2419350"/>
          </a:xfrm>
          <a:prstGeom prst="rect">
            <a:avLst/>
          </a:prstGeom>
          <a:noFill/>
          <a:ln w="9525">
            <a:noFill/>
            <a:miter lim="800000"/>
            <a:headEnd/>
            <a:tailEnd/>
          </a:ln>
        </p:spPr>
      </p:pic>
      <p:pic>
        <p:nvPicPr>
          <p:cNvPr id="30723" name="Picture 1" descr="ad.eps"/>
          <p:cNvPicPr>
            <a:picLocks noChangeAspect="1"/>
          </p:cNvPicPr>
          <p:nvPr/>
        </p:nvPicPr>
        <p:blipFill>
          <a:blip r:embed="rId5"/>
          <a:srcRect/>
          <a:stretch>
            <a:fillRect/>
          </a:stretch>
        </p:blipFill>
        <p:spPr bwMode="auto">
          <a:xfrm>
            <a:off x="3360738" y="2927350"/>
            <a:ext cx="2511425" cy="2389188"/>
          </a:xfrm>
          <a:prstGeom prst="rect">
            <a:avLst/>
          </a:prstGeom>
          <a:noFill/>
          <a:ln w="9525">
            <a:noFill/>
            <a:miter lim="800000"/>
            <a:headEnd/>
            <a:tailEnd/>
          </a:ln>
        </p:spPr>
      </p:pic>
      <p:pic>
        <p:nvPicPr>
          <p:cNvPr id="6" name="Picture 5" descr="dashed.eps"/>
          <p:cNvPicPr>
            <a:picLocks noChangeAspect="1"/>
          </p:cNvPicPr>
          <p:nvPr/>
        </p:nvPicPr>
        <p:blipFill>
          <a:blip r:embed="rId6"/>
          <a:srcRect/>
          <a:stretch>
            <a:fillRect/>
          </a:stretch>
        </p:blipFill>
        <p:spPr bwMode="auto">
          <a:xfrm>
            <a:off x="2879725" y="4037013"/>
            <a:ext cx="1784350" cy="1663700"/>
          </a:xfrm>
          <a:prstGeom prst="rect">
            <a:avLst/>
          </a:prstGeom>
          <a:noFill/>
          <a:ln w="9525">
            <a:noFill/>
            <a:miter lim="800000"/>
            <a:headEnd/>
            <a:tailEnd/>
          </a:ln>
        </p:spPr>
      </p:pic>
      <p:sp>
        <p:nvSpPr>
          <p:cNvPr id="30725" name="Title 6"/>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Demand—3 </a:t>
            </a:r>
            <a:endParaRPr lang="en-US">
              <a:latin typeface="Helvetica Neue" pitchFamily="-103" charset="0"/>
              <a:ea typeface="MS PGothic" pitchFamily="34" charset="-128"/>
              <a:cs typeface="MS PGothic" pitchFamily="34" charset="-128"/>
            </a:endParaRPr>
          </a:p>
        </p:txBody>
      </p:sp>
      <p:sp>
        <p:nvSpPr>
          <p:cNvPr id="14339"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There is a </a:t>
            </a:r>
            <a:r>
              <a:rPr lang="en-US" sz="3200" i="1" dirty="0">
                <a:solidFill>
                  <a:schemeClr val="accent6"/>
                </a:solidFill>
                <a:latin typeface="Arial" pitchFamily="-103" charset="0"/>
                <a:cs typeface="Arial" pitchFamily="-103" charset="0"/>
              </a:rPr>
              <a:t>negative</a:t>
            </a:r>
            <a:r>
              <a:rPr lang="en-US" sz="3200" dirty="0">
                <a:latin typeface="Arial" pitchFamily="-103" charset="0"/>
                <a:cs typeface="Arial" pitchFamily="-103" charset="0"/>
              </a:rPr>
              <a:t> relationship between quantity of aggregate demand and the price level because of the following:</a:t>
            </a:r>
          </a:p>
          <a:p>
            <a:pPr lvl="1"/>
            <a:r>
              <a:rPr lang="en-US" sz="2800" dirty="0">
                <a:latin typeface="Arial" pitchFamily="-103" charset="0"/>
                <a:cs typeface="Arial" pitchFamily="-103" charset="0"/>
              </a:rPr>
              <a:t>Wealth effect</a:t>
            </a:r>
          </a:p>
          <a:p>
            <a:pPr lvl="1"/>
            <a:r>
              <a:rPr lang="en-US" sz="2800" dirty="0">
                <a:latin typeface="Arial" pitchFamily="-103" charset="0"/>
                <a:cs typeface="Arial" pitchFamily="-103" charset="0"/>
              </a:rPr>
              <a:t>Interest rate effect</a:t>
            </a:r>
          </a:p>
          <a:p>
            <a:pPr lvl="1"/>
            <a:r>
              <a:rPr lang="en-US" sz="2800" dirty="0">
                <a:latin typeface="Arial" pitchFamily="-103" charset="0"/>
                <a:cs typeface="Arial" pitchFamily="-103" charset="0"/>
              </a:rPr>
              <a:t>International trade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Wealth Effect</a:t>
            </a:r>
          </a:p>
        </p:txBody>
      </p:sp>
      <p:sp>
        <p:nvSpPr>
          <p:cNvPr id="15363" name="Content Placeholder 2"/>
          <p:cNvSpPr>
            <a:spLocks noGrp="1"/>
          </p:cNvSpPr>
          <p:nvPr>
            <p:ph idx="1"/>
          </p:nvPr>
        </p:nvSpPr>
        <p:spPr>
          <a:xfrm>
            <a:off x="457200" y="1712913"/>
            <a:ext cx="8229600" cy="4895850"/>
          </a:xfrm>
        </p:spPr>
        <p:txBody>
          <a:bodyPr/>
          <a:lstStyle/>
          <a:p>
            <a:r>
              <a:rPr lang="en-US" sz="3200" b="1" dirty="0">
                <a:solidFill>
                  <a:schemeClr val="accent6"/>
                </a:solidFill>
                <a:latin typeface="Arial" pitchFamily="-103" charset="0"/>
                <a:cs typeface="Arial" pitchFamily="-103" charset="0"/>
              </a:rPr>
              <a:t>Wealth</a:t>
            </a:r>
          </a:p>
          <a:p>
            <a:pPr lvl="1"/>
            <a:r>
              <a:rPr lang="en-US" sz="2800" dirty="0">
                <a:latin typeface="Arial" pitchFamily="-103" charset="0"/>
                <a:cs typeface="Arial" pitchFamily="-103" charset="0"/>
              </a:rPr>
              <a:t>Value of an individual’s</a:t>
            </a:r>
            <a:br>
              <a:rPr lang="en-US" sz="2800" dirty="0">
                <a:latin typeface="Arial" pitchFamily="-103" charset="0"/>
                <a:cs typeface="Arial" pitchFamily="-103" charset="0"/>
              </a:rPr>
            </a:br>
            <a:r>
              <a:rPr lang="en-US" sz="2800" dirty="0">
                <a:latin typeface="Arial" pitchFamily="-103" charset="0"/>
                <a:cs typeface="Arial" pitchFamily="-103" charset="0"/>
              </a:rPr>
              <a:t>accumulated assets</a:t>
            </a:r>
          </a:p>
          <a:p>
            <a:endParaRPr lang="en-US" sz="2800" dirty="0">
              <a:latin typeface="Arial" pitchFamily="-103" charset="0"/>
              <a:cs typeface="Arial" pitchFamily="-103" charset="0"/>
            </a:endParaRPr>
          </a:p>
          <a:p>
            <a:r>
              <a:rPr lang="en-US" sz="3200" b="1" dirty="0">
                <a:solidFill>
                  <a:schemeClr val="accent6"/>
                </a:solidFill>
                <a:latin typeface="Arial" pitchFamily="-103" charset="0"/>
                <a:cs typeface="Arial" pitchFamily="-103" charset="0"/>
              </a:rPr>
              <a:t>Wealth effect</a:t>
            </a:r>
          </a:p>
          <a:p>
            <a:pPr lvl="1"/>
            <a:r>
              <a:rPr lang="en-US" sz="2800" dirty="0">
                <a:latin typeface="Arial" pitchFamily="-103" charset="0"/>
                <a:cs typeface="Arial" pitchFamily="-103" charset="0"/>
              </a:rPr>
              <a:t>The change in the quantity of aggregate demand that results from wealth changes due to price-level changes</a:t>
            </a:r>
          </a:p>
        </p:txBody>
      </p:sp>
      <p:pic>
        <p:nvPicPr>
          <p:cNvPr id="15364" name="Picture 4" descr="I:\DirkTextbookN\Jpegs(All)\Macro Ch19-33\ch13\01_PRINECOMA_CH13.jpg"/>
          <p:cNvPicPr>
            <a:picLocks noChangeAspect="1" noChangeArrowheads="1"/>
          </p:cNvPicPr>
          <p:nvPr/>
        </p:nvPicPr>
        <p:blipFill>
          <a:blip r:embed="rId3"/>
          <a:stretch>
            <a:fillRect/>
          </a:stretch>
        </p:blipFill>
        <p:spPr bwMode="auto">
          <a:xfrm>
            <a:off x="5577055" y="1917821"/>
            <a:ext cx="3451795" cy="23644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Interest Rate Effect—1 </a:t>
            </a:r>
            <a:endParaRPr lang="en-US">
              <a:latin typeface="Helvetica Neue" pitchFamily="-103" charset="0"/>
              <a:ea typeface="MS PGothic" pitchFamily="34" charset="-128"/>
              <a:cs typeface="MS PGothic" pitchFamily="34" charset="-128"/>
            </a:endParaRPr>
          </a:p>
        </p:txBody>
      </p:sp>
      <p:sp>
        <p:nvSpPr>
          <p:cNvPr id="17411" name="Content Placeholder 2"/>
          <p:cNvSpPr>
            <a:spLocks noGrp="1"/>
          </p:cNvSpPr>
          <p:nvPr>
            <p:ph idx="1"/>
          </p:nvPr>
        </p:nvSpPr>
        <p:spPr>
          <a:xfrm>
            <a:off x="457200" y="1712913"/>
            <a:ext cx="8388350" cy="4895850"/>
          </a:xfrm>
        </p:spPr>
        <p:txBody>
          <a:bodyPr/>
          <a:lstStyle/>
          <a:p>
            <a:r>
              <a:rPr lang="en-US" sz="3200" b="1" dirty="0">
                <a:solidFill>
                  <a:schemeClr val="accent6"/>
                </a:solidFill>
                <a:latin typeface="Arial" pitchFamily="-103" charset="0"/>
                <a:cs typeface="Arial" pitchFamily="-103" charset="0"/>
              </a:rPr>
              <a:t>Interest rate effect</a:t>
            </a:r>
          </a:p>
          <a:p>
            <a:pPr lvl="1"/>
            <a:r>
              <a:rPr lang="en-US" sz="2800" dirty="0">
                <a:latin typeface="Arial" pitchFamily="-103" charset="0"/>
                <a:cs typeface="Arial" pitchFamily="-103" charset="0"/>
              </a:rPr>
              <a:t>Occurs when a change in the price level leads to a change in interest rates and therefore in the quantity of aggregate demand</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This occurs through the loanable funds market.</a:t>
            </a:r>
          </a:p>
          <a:p>
            <a:pPr lvl="1"/>
            <a:r>
              <a:rPr lang="en-US" sz="2800" dirty="0">
                <a:latin typeface="Arial" pitchFamily="-103" charset="0"/>
                <a:cs typeface="Arial" pitchFamily="-103" charset="0"/>
              </a:rPr>
              <a:t>Changes in the price level affect saving.</a:t>
            </a:r>
          </a:p>
          <a:p>
            <a:pPr lvl="1"/>
            <a:r>
              <a:rPr lang="en-US" sz="2800" dirty="0">
                <a:latin typeface="Arial" pitchFamily="-103" charset="0"/>
                <a:cs typeface="Arial" pitchFamily="-103" charset="0"/>
              </a:rPr>
              <a:t>This directly impacts the supply of loanable funds.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0538" y="-17463"/>
            <a:ext cx="8229600" cy="768351"/>
          </a:xfrm>
        </p:spPr>
        <p:txBody>
          <a:bodyPr/>
          <a:lstStyle/>
          <a:p>
            <a:r>
              <a:rPr lang="en-US">
                <a:latin typeface="Arial" pitchFamily="-103" charset="0"/>
                <a:ea typeface="MS PGothic" pitchFamily="34" charset="-128"/>
                <a:cs typeface="MS PGothic" pitchFamily="34" charset="-128"/>
              </a:rPr>
              <a:t>The Interest Rate Effect—2 </a:t>
            </a:r>
            <a:endParaRPr lang="en-US">
              <a:solidFill>
                <a:srgbClr val="FF0000"/>
              </a:solidFill>
              <a:latin typeface="Arial" pitchFamily="-103" charset="0"/>
              <a:ea typeface="MS PGothic" pitchFamily="34" charset="-128"/>
              <a:cs typeface="MS PGothic" pitchFamily="34" charset="-128"/>
            </a:endParaRPr>
          </a:p>
        </p:txBody>
      </p:sp>
      <p:pic>
        <p:nvPicPr>
          <p:cNvPr id="16389" name="Picture 5" descr="I:\DirkTextbookN\Jpegs(All)\Macro Ch19-33\ch13\FIG13.03_PRINECOMA_CH13.jpg"/>
          <p:cNvPicPr>
            <a:picLocks noChangeAspect="1" noChangeArrowheads="1"/>
          </p:cNvPicPr>
          <p:nvPr/>
        </p:nvPicPr>
        <p:blipFill>
          <a:blip r:embed="rId3"/>
          <a:srcRect t="4208"/>
          <a:stretch>
            <a:fillRect/>
          </a:stretch>
        </p:blipFill>
        <p:spPr bwMode="auto">
          <a:xfrm>
            <a:off x="1209675" y="1160463"/>
            <a:ext cx="6438900" cy="5430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International Trade Effect</a:t>
            </a:r>
          </a:p>
        </p:txBody>
      </p:sp>
      <p:sp>
        <p:nvSpPr>
          <p:cNvPr id="18435" name="Content Placeholder 2"/>
          <p:cNvSpPr>
            <a:spLocks noGrp="1"/>
          </p:cNvSpPr>
          <p:nvPr>
            <p:ph idx="1"/>
          </p:nvPr>
        </p:nvSpPr>
        <p:spPr>
          <a:xfrm>
            <a:off x="457200" y="1712913"/>
            <a:ext cx="8229600" cy="4895850"/>
          </a:xfrm>
        </p:spPr>
        <p:txBody>
          <a:bodyPr/>
          <a:lstStyle/>
          <a:p>
            <a:r>
              <a:rPr lang="en-US" sz="3200" b="1" dirty="0">
                <a:solidFill>
                  <a:schemeClr val="accent6"/>
                </a:solidFill>
                <a:latin typeface="Arial" pitchFamily="-103" charset="0"/>
                <a:cs typeface="Arial" pitchFamily="-103" charset="0"/>
              </a:rPr>
              <a:t>International trade effect</a:t>
            </a:r>
          </a:p>
          <a:p>
            <a:pPr lvl="1"/>
            <a:r>
              <a:rPr lang="en-US" sz="2800" dirty="0">
                <a:latin typeface="Arial" pitchFamily="-103" charset="0"/>
                <a:cs typeface="Arial" pitchFamily="-103" charset="0"/>
              </a:rPr>
              <a:t>Occurs when a change in the price level leads to a change in the quantity of net exports demanded</a:t>
            </a:r>
          </a:p>
        </p:txBody>
      </p:sp>
      <p:pic>
        <p:nvPicPr>
          <p:cNvPr id="5" name="Picture 4" descr="PRINECOMA2_FIGUN20.p638.jpg"/>
          <p:cNvPicPr>
            <a:picLocks noChangeAspect="1"/>
          </p:cNvPicPr>
          <p:nvPr/>
        </p:nvPicPr>
        <p:blipFill>
          <a:blip r:embed="rId3"/>
          <a:stretch>
            <a:fillRect/>
          </a:stretch>
        </p:blipFill>
        <p:spPr>
          <a:xfrm>
            <a:off x="2376368" y="3749594"/>
            <a:ext cx="4391264" cy="3020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axes.eps"/>
          <p:cNvPicPr>
            <a:picLocks noChangeAspect="1"/>
          </p:cNvPicPr>
          <p:nvPr/>
        </p:nvPicPr>
        <p:blipFill>
          <a:blip r:embed="rId3"/>
          <a:srcRect/>
          <a:stretch>
            <a:fillRect/>
          </a:stretch>
        </p:blipFill>
        <p:spPr bwMode="auto">
          <a:xfrm>
            <a:off x="1387475" y="1193800"/>
            <a:ext cx="6745288" cy="5349875"/>
          </a:xfrm>
          <a:prstGeom prst="rect">
            <a:avLst/>
          </a:prstGeom>
          <a:noFill/>
          <a:ln w="9525">
            <a:noFill/>
            <a:miter lim="800000"/>
            <a:headEnd/>
            <a:tailEnd/>
          </a:ln>
        </p:spPr>
      </p:pic>
      <p:pic>
        <p:nvPicPr>
          <p:cNvPr id="43010" name="Picture 7" descr="line.eps"/>
          <p:cNvPicPr>
            <a:picLocks noChangeAspect="1"/>
          </p:cNvPicPr>
          <p:nvPr/>
        </p:nvPicPr>
        <p:blipFill>
          <a:blip r:embed="rId4"/>
          <a:srcRect/>
          <a:stretch>
            <a:fillRect/>
          </a:stretch>
        </p:blipFill>
        <p:spPr bwMode="auto">
          <a:xfrm>
            <a:off x="3067050" y="1776413"/>
            <a:ext cx="4745038" cy="3575050"/>
          </a:xfrm>
          <a:prstGeom prst="rect">
            <a:avLst/>
          </a:prstGeom>
          <a:noFill/>
          <a:ln w="9525">
            <a:noFill/>
            <a:miter lim="800000"/>
            <a:headEnd/>
            <a:tailEnd/>
          </a:ln>
        </p:spPr>
      </p:pic>
      <p:pic>
        <p:nvPicPr>
          <p:cNvPr id="4" name="Picture 3" descr="100_16.eps"/>
          <p:cNvPicPr>
            <a:picLocks noChangeAspect="1"/>
          </p:cNvPicPr>
          <p:nvPr/>
        </p:nvPicPr>
        <p:blipFill>
          <a:blip r:embed="rId5"/>
          <a:srcRect/>
          <a:stretch>
            <a:fillRect/>
          </a:stretch>
        </p:blipFill>
        <p:spPr bwMode="auto">
          <a:xfrm>
            <a:off x="2101850" y="4478338"/>
            <a:ext cx="4676775" cy="1506537"/>
          </a:xfrm>
          <a:prstGeom prst="rect">
            <a:avLst/>
          </a:prstGeom>
          <a:noFill/>
          <a:ln w="9525">
            <a:noFill/>
            <a:miter lim="800000"/>
            <a:headEnd/>
            <a:tailEnd/>
          </a:ln>
        </p:spPr>
      </p:pic>
      <p:pic>
        <p:nvPicPr>
          <p:cNvPr id="5" name="Picture 4" descr="110_15.eps"/>
          <p:cNvPicPr>
            <a:picLocks noChangeAspect="1"/>
          </p:cNvPicPr>
          <p:nvPr/>
        </p:nvPicPr>
        <p:blipFill>
          <a:blip r:embed="rId6"/>
          <a:srcRect/>
          <a:stretch>
            <a:fillRect/>
          </a:stretch>
        </p:blipFill>
        <p:spPr bwMode="auto">
          <a:xfrm>
            <a:off x="2106613" y="2138363"/>
            <a:ext cx="1685925" cy="3822700"/>
          </a:xfrm>
          <a:prstGeom prst="rect">
            <a:avLst/>
          </a:prstGeom>
          <a:noFill/>
          <a:ln w="9525">
            <a:noFill/>
            <a:miter lim="800000"/>
            <a:headEnd/>
            <a:tailEnd/>
          </a:ln>
        </p:spPr>
      </p:pic>
      <p:pic>
        <p:nvPicPr>
          <p:cNvPr id="7" name="Picture 6" descr="line_labels.eps"/>
          <p:cNvPicPr>
            <a:picLocks noChangeAspect="1"/>
          </p:cNvPicPr>
          <p:nvPr/>
        </p:nvPicPr>
        <p:blipFill>
          <a:blip r:embed="rId7"/>
          <a:srcRect/>
          <a:stretch>
            <a:fillRect/>
          </a:stretch>
        </p:blipFill>
        <p:spPr bwMode="auto">
          <a:xfrm>
            <a:off x="4383088" y="2630488"/>
            <a:ext cx="2136775" cy="1641475"/>
          </a:xfrm>
          <a:prstGeom prst="rect">
            <a:avLst/>
          </a:prstGeom>
          <a:noFill/>
          <a:ln w="9525">
            <a:noFill/>
            <a:miter lim="800000"/>
            <a:headEnd/>
            <a:tailEnd/>
          </a:ln>
        </p:spPr>
      </p:pic>
      <p:sp>
        <p:nvSpPr>
          <p:cNvPr id="43014" name="Title 8"/>
          <p:cNvSpPr>
            <a:spLocks noGrp="1"/>
          </p:cNvSpPr>
          <p:nvPr>
            <p:ph type="title"/>
          </p:nvPr>
        </p:nvSpPr>
        <p:spPr>
          <a:xfrm>
            <a:off x="490538" y="-17463"/>
            <a:ext cx="8229600" cy="768351"/>
          </a:xfrm>
        </p:spPr>
        <p:txBody>
          <a:bodyPr/>
          <a:lstStyle/>
          <a:p>
            <a:r>
              <a:rPr lang="en-US">
                <a:latin typeface="Arial" pitchFamily="-103" charset="0"/>
                <a:ea typeface="MS PGothic" pitchFamily="34" charset="-128"/>
                <a:cs typeface="MS PGothic" pitchFamily="34" charset="-128"/>
              </a:rPr>
              <a:t>Slope of the AD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06388" y="0"/>
            <a:ext cx="8686800" cy="1527175"/>
          </a:xfrm>
        </p:spPr>
        <p:txBody>
          <a:bodyPr/>
          <a:lstStyle/>
          <a:p>
            <a:r>
              <a:rPr lang="en-US">
                <a:latin typeface="Arial" pitchFamily="-103" charset="0"/>
                <a:ea typeface="MS PGothic" pitchFamily="34" charset="-128"/>
                <a:cs typeface="MS PGothic" pitchFamily="34" charset="-128"/>
              </a:rPr>
              <a:t>Movements Along the AD Curve Versus Shifts in the AD Curve</a:t>
            </a:r>
          </a:p>
        </p:txBody>
      </p:sp>
      <p:sp>
        <p:nvSpPr>
          <p:cNvPr id="45058" name="Content Placeholder 2"/>
          <p:cNvSpPr>
            <a:spLocks noGrp="1"/>
          </p:cNvSpPr>
          <p:nvPr>
            <p:ph idx="1"/>
          </p:nvPr>
        </p:nvSpPr>
        <p:spPr>
          <a:xfrm>
            <a:off x="457200" y="1712913"/>
            <a:ext cx="8386763" cy="4895850"/>
          </a:xfrm>
        </p:spPr>
        <p:txBody>
          <a:bodyPr/>
          <a:lstStyle/>
          <a:p>
            <a:r>
              <a:rPr lang="en-US" sz="3200" dirty="0">
                <a:latin typeface="Arial" pitchFamily="-103" charset="0"/>
                <a:cs typeface="Arial" pitchFamily="-103" charset="0"/>
              </a:rPr>
              <a:t>Movements along the AD curve</a:t>
            </a:r>
          </a:p>
          <a:p>
            <a:pPr lvl="1"/>
            <a:r>
              <a:rPr lang="en-US" sz="2800" dirty="0">
                <a:latin typeface="Arial" pitchFamily="-103" charset="0"/>
                <a:cs typeface="Arial" pitchFamily="-103" charset="0"/>
              </a:rPr>
              <a:t>Start with a change in the price level</a:t>
            </a:r>
          </a:p>
          <a:p>
            <a:pPr lvl="1"/>
            <a:r>
              <a:rPr lang="en-US" sz="2800" dirty="0">
                <a:latin typeface="Arial" pitchFamily="-103" charset="0"/>
                <a:cs typeface="Arial" pitchFamily="-103" charset="0"/>
              </a:rPr>
              <a:t>Affect the quantity of aggregate demand through the three effects</a:t>
            </a:r>
          </a:p>
          <a:p>
            <a:pPr lvl="2"/>
            <a:r>
              <a:rPr lang="en-US" dirty="0">
                <a:latin typeface="Helvetica Neue" pitchFamily="-103" charset="0"/>
                <a:ea typeface="Helvetica Neue" pitchFamily="-103" charset="0"/>
                <a:cs typeface="Helvetica Neue" pitchFamily="-103" charset="0"/>
              </a:rPr>
              <a:t>Wealth effect, interest rate effect, international trade effect</a:t>
            </a:r>
          </a:p>
          <a:p>
            <a:pPr lvl="2"/>
            <a:endParaRPr lang="en-US" sz="800" dirty="0">
              <a:latin typeface="Helvetica Neue" pitchFamily="-103" charset="0"/>
              <a:ea typeface="Helvetica Neue" pitchFamily="-103" charset="0"/>
              <a:cs typeface="Helvetica Neue" pitchFamily="-103" charset="0"/>
            </a:endParaRPr>
          </a:p>
          <a:p>
            <a:r>
              <a:rPr lang="en-US" sz="3200" dirty="0">
                <a:latin typeface="Arial" pitchFamily="-103" charset="0"/>
                <a:cs typeface="Arial" pitchFamily="-103" charset="0"/>
              </a:rPr>
              <a:t>Shifts in the AD curve</a:t>
            </a:r>
          </a:p>
          <a:p>
            <a:pPr lvl="1"/>
            <a:r>
              <a:rPr lang="en-US" sz="2800" dirty="0">
                <a:latin typeface="Arial" pitchFamily="-103" charset="0"/>
                <a:cs typeface="Arial" pitchFamily="-103" charset="0"/>
              </a:rPr>
              <a:t>Occur when something other than the price level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Aggregate Demand</a:t>
            </a:r>
          </a:p>
        </p:txBody>
      </p:sp>
      <p:sp>
        <p:nvSpPr>
          <p:cNvPr id="21507" name="Content Placeholder 2"/>
          <p:cNvSpPr>
            <a:spLocks noGrp="1"/>
          </p:cNvSpPr>
          <p:nvPr>
            <p:ph idx="1"/>
          </p:nvPr>
        </p:nvSpPr>
        <p:spPr>
          <a:xfrm>
            <a:off x="457200" y="1712913"/>
            <a:ext cx="8229600" cy="1497012"/>
          </a:xfrm>
        </p:spPr>
        <p:txBody>
          <a:bodyPr/>
          <a:lstStyle/>
          <a:p>
            <a:r>
              <a:rPr lang="en-US" sz="2800">
                <a:latin typeface="Arial" pitchFamily="-103" charset="0"/>
                <a:cs typeface="Arial" pitchFamily="-103" charset="0"/>
              </a:rPr>
              <a:t>To determine what shifts the AD curve, we should consider the different types of spending in the economy.</a:t>
            </a:r>
          </a:p>
          <a:p>
            <a:endParaRPr lang="en-US" sz="2800">
              <a:latin typeface="Arial" pitchFamily="-103" charset="0"/>
              <a:cs typeface="Arial" pitchFamily="-103" charset="0"/>
            </a:endParaRPr>
          </a:p>
          <a:p>
            <a:endParaRPr lang="en-US" sz="2800">
              <a:latin typeface="Arial" pitchFamily="-103" charset="0"/>
              <a:cs typeface="Arial" pitchFamily="-103" charset="0"/>
            </a:endParaRPr>
          </a:p>
        </p:txBody>
      </p:sp>
      <p:sp>
        <p:nvSpPr>
          <p:cNvPr id="43011" name="TextBox 3"/>
          <p:cNvSpPr txBox="1">
            <a:spLocks noChangeArrowheads="1"/>
          </p:cNvSpPr>
          <p:nvPr/>
        </p:nvSpPr>
        <p:spPr bwMode="auto">
          <a:xfrm>
            <a:off x="0" y="3273425"/>
            <a:ext cx="9144000" cy="708025"/>
          </a:xfrm>
          <a:prstGeom prst="rect">
            <a:avLst/>
          </a:prstGeom>
          <a:noFill/>
          <a:ln w="9525">
            <a:noFill/>
            <a:miter lim="800000"/>
            <a:headEnd/>
            <a:tailEnd/>
          </a:ln>
        </p:spPr>
        <p:txBody>
          <a:bodyPr>
            <a:prstTxWarp prst="textNoShape">
              <a:avLst/>
            </a:prstTxWarp>
            <a:spAutoFit/>
          </a:bodyPr>
          <a:lstStyle/>
          <a:p>
            <a:pPr algn="ctr" eaLnBrk="1" hangingPunct="1"/>
            <a:r>
              <a:rPr lang="en-US" sz="4000">
                <a:solidFill>
                  <a:srgbClr val="669900"/>
                </a:solidFill>
                <a:latin typeface="Arial" pitchFamily="-103" charset="0"/>
                <a:cs typeface="Arial" pitchFamily="-103" charset="0"/>
              </a:rPr>
              <a:t>AD = C + I + G + NX</a:t>
            </a:r>
          </a:p>
        </p:txBody>
      </p:sp>
      <p:sp>
        <p:nvSpPr>
          <p:cNvPr id="2" name="TextBox 1"/>
          <p:cNvSpPr txBox="1">
            <a:spLocks noChangeArrowheads="1"/>
          </p:cNvSpPr>
          <p:nvPr/>
        </p:nvSpPr>
        <p:spPr bwMode="auto">
          <a:xfrm>
            <a:off x="484188" y="4341813"/>
            <a:ext cx="8289925" cy="1979612"/>
          </a:xfrm>
          <a:prstGeom prst="rect">
            <a:avLst/>
          </a:prstGeom>
          <a:noFill/>
          <a:ln w="9525">
            <a:noFill/>
            <a:miter lim="800000"/>
            <a:headEnd/>
            <a:tailEnd/>
          </a:ln>
        </p:spPr>
        <p:txBody>
          <a:bodyPr>
            <a:prstTxWarp prst="textNoShape">
              <a:avLst/>
            </a:prstTxWarp>
            <a:spAutoFit/>
          </a:bodyPr>
          <a:lstStyle/>
          <a:p>
            <a:pPr marL="457200" indent="-457200" eaLnBrk="1" hangingPunct="1">
              <a:lnSpc>
                <a:spcPct val="110000"/>
              </a:lnSpc>
              <a:buFont typeface="Arial" pitchFamily="-103" charset="0"/>
              <a:buChar char="•"/>
            </a:pPr>
            <a:r>
              <a:rPr lang="en-US" sz="2800">
                <a:latin typeface="Arial" pitchFamily="-103" charset="0"/>
                <a:cs typeface="Arial" pitchFamily="-103" charset="0"/>
              </a:rPr>
              <a:t>Consumption (</a:t>
            </a:r>
            <a:r>
              <a:rPr lang="en-US" sz="2800">
                <a:solidFill>
                  <a:srgbClr val="669900"/>
                </a:solidFill>
                <a:latin typeface="Arial" pitchFamily="-103" charset="0"/>
                <a:cs typeface="Arial" pitchFamily="-103" charset="0"/>
              </a:rPr>
              <a:t>C</a:t>
            </a:r>
            <a:r>
              <a:rPr lang="en-US" sz="2800">
                <a:latin typeface="Arial" pitchFamily="-103" charset="0"/>
                <a:cs typeface="Arial" pitchFamily="-103" charset="0"/>
              </a:rPr>
              <a:t>)</a:t>
            </a:r>
          </a:p>
          <a:p>
            <a:pPr marL="457200" indent="-457200" eaLnBrk="1" hangingPunct="1">
              <a:lnSpc>
                <a:spcPct val="110000"/>
              </a:lnSpc>
              <a:buFont typeface="Arial" pitchFamily="-103" charset="0"/>
              <a:buChar char="•"/>
            </a:pPr>
            <a:r>
              <a:rPr lang="en-US" sz="2800">
                <a:latin typeface="Arial" pitchFamily="-103" charset="0"/>
                <a:cs typeface="Arial" pitchFamily="-103" charset="0"/>
              </a:rPr>
              <a:t>Investment (</a:t>
            </a:r>
            <a:r>
              <a:rPr lang="en-US" sz="2800">
                <a:solidFill>
                  <a:srgbClr val="669900"/>
                </a:solidFill>
                <a:latin typeface="Arial" pitchFamily="-103" charset="0"/>
                <a:cs typeface="Arial" pitchFamily="-103" charset="0"/>
              </a:rPr>
              <a:t>I</a:t>
            </a:r>
            <a:r>
              <a:rPr lang="en-US" sz="2800">
                <a:latin typeface="Arial" pitchFamily="-103" charset="0"/>
                <a:cs typeface="Arial" pitchFamily="-103" charset="0"/>
              </a:rPr>
              <a:t>)</a:t>
            </a:r>
          </a:p>
          <a:p>
            <a:pPr marL="457200" indent="-457200" eaLnBrk="1" hangingPunct="1">
              <a:lnSpc>
                <a:spcPct val="110000"/>
              </a:lnSpc>
              <a:buFont typeface="Arial" pitchFamily="-103" charset="0"/>
              <a:buChar char="•"/>
            </a:pPr>
            <a:r>
              <a:rPr lang="en-US" sz="2800">
                <a:latin typeface="Arial" pitchFamily="-103" charset="0"/>
                <a:cs typeface="Arial" pitchFamily="-103" charset="0"/>
              </a:rPr>
              <a:t>Government spending (</a:t>
            </a:r>
            <a:r>
              <a:rPr lang="en-US" sz="2800">
                <a:solidFill>
                  <a:srgbClr val="669900"/>
                </a:solidFill>
                <a:latin typeface="Arial" pitchFamily="-103" charset="0"/>
                <a:cs typeface="Arial" pitchFamily="-103" charset="0"/>
              </a:rPr>
              <a:t>G</a:t>
            </a:r>
            <a:r>
              <a:rPr lang="en-US" sz="2800">
                <a:latin typeface="Arial" pitchFamily="-103" charset="0"/>
                <a:cs typeface="Arial" pitchFamily="-103" charset="0"/>
              </a:rPr>
              <a:t>)</a:t>
            </a:r>
          </a:p>
          <a:p>
            <a:pPr marL="457200" indent="-457200" eaLnBrk="1" hangingPunct="1">
              <a:lnSpc>
                <a:spcPct val="110000"/>
              </a:lnSpc>
              <a:buFont typeface="Arial" pitchFamily="-103" charset="0"/>
              <a:buChar char="•"/>
            </a:pPr>
            <a:r>
              <a:rPr lang="en-US" sz="2800">
                <a:latin typeface="Arial" pitchFamily="-103" charset="0"/>
                <a:cs typeface="Arial" pitchFamily="-103" charset="0"/>
              </a:rPr>
              <a:t>Net exports (</a:t>
            </a:r>
            <a:r>
              <a:rPr lang="en-US" sz="2800">
                <a:solidFill>
                  <a:srgbClr val="669900"/>
                </a:solidFill>
                <a:latin typeface="Arial" pitchFamily="-103" charset="0"/>
                <a:cs typeface="Arial" pitchFamily="-103" charset="0"/>
              </a:rPr>
              <a:t>NX</a:t>
            </a:r>
            <a:r>
              <a:rPr lang="en-US" sz="2800">
                <a:latin typeface="Arial" pitchFamily="-103" charset="0"/>
                <a:cs typeface="Arial" pitchFamily="-103"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Consumption</a:t>
            </a:r>
          </a:p>
        </p:txBody>
      </p:sp>
      <p:sp>
        <p:nvSpPr>
          <p:cNvPr id="2253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Changes in real wealth</a:t>
            </a:r>
          </a:p>
          <a:p>
            <a:pPr lvl="1"/>
            <a:r>
              <a:rPr lang="en-US" sz="2800" dirty="0">
                <a:latin typeface="Arial" pitchFamily="-103" charset="0"/>
                <a:cs typeface="Arial" pitchFamily="-103" charset="0"/>
              </a:rPr>
              <a:t>Stock market rises or falls</a:t>
            </a:r>
          </a:p>
          <a:p>
            <a:pPr lvl="1"/>
            <a:r>
              <a:rPr lang="en-US" sz="2800" dirty="0">
                <a:latin typeface="Arial" pitchFamily="-103" charset="0"/>
                <a:cs typeface="Arial" pitchFamily="-103" charset="0"/>
              </a:rPr>
              <a:t>Widespread change in real estate values</a:t>
            </a:r>
          </a:p>
          <a:p>
            <a:pPr lvl="1"/>
            <a:endParaRPr lang="en-US" sz="900" dirty="0">
              <a:latin typeface="Arial" pitchFamily="-103" charset="0"/>
              <a:cs typeface="Arial" pitchFamily="-103" charset="0"/>
            </a:endParaRPr>
          </a:p>
          <a:p>
            <a:r>
              <a:rPr lang="en-US" sz="3200" dirty="0">
                <a:latin typeface="Arial" pitchFamily="-103" charset="0"/>
                <a:cs typeface="Arial" pitchFamily="-103" charset="0"/>
              </a:rPr>
              <a:t>General expectations about the future</a:t>
            </a:r>
          </a:p>
          <a:p>
            <a:pPr lvl="1"/>
            <a:r>
              <a:rPr lang="en-US" sz="2800" dirty="0">
                <a:latin typeface="Arial" pitchFamily="-103" charset="0"/>
                <a:cs typeface="Arial" pitchFamily="-103" charset="0"/>
              </a:rPr>
              <a:t>Changes in expected income</a:t>
            </a:r>
          </a:p>
          <a:p>
            <a:pPr lvl="1"/>
            <a:r>
              <a:rPr lang="en-US" sz="2800" dirty="0">
                <a:latin typeface="Arial" pitchFamily="-103" charset="0"/>
                <a:cs typeface="Arial" pitchFamily="-103" charset="0"/>
              </a:rPr>
              <a:t>Change in consumer confidence</a:t>
            </a:r>
          </a:p>
          <a:p>
            <a:pPr lvl="1"/>
            <a:endParaRPr lang="en-US" sz="900" dirty="0">
              <a:latin typeface="Arial" pitchFamily="-103" charset="0"/>
              <a:cs typeface="Arial" pitchFamily="-103" charset="0"/>
            </a:endParaRPr>
          </a:p>
          <a:p>
            <a:r>
              <a:rPr lang="en-US" sz="3200" dirty="0">
                <a:latin typeface="Arial" pitchFamily="-103" charset="0"/>
                <a:cs typeface="Arial" pitchFamily="-103" charset="0"/>
              </a:rPr>
              <a:t>Changes in taxes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Previously</a:t>
            </a:r>
          </a:p>
        </p:txBody>
      </p:sp>
      <p:sp>
        <p:nvSpPr>
          <p:cNvPr id="14338" name="Content Placeholder 2"/>
          <p:cNvSpPr>
            <a:spLocks noGrp="1"/>
          </p:cNvSpPr>
          <p:nvPr>
            <p:ph idx="1"/>
          </p:nvPr>
        </p:nvSpPr>
        <p:spPr>
          <a:xfrm>
            <a:off x="457200" y="1712913"/>
            <a:ext cx="8229600" cy="4895850"/>
          </a:xfrm>
        </p:spPr>
        <p:txBody>
          <a:bodyPr/>
          <a:lstStyle/>
          <a:p>
            <a:r>
              <a:rPr lang="en-US" sz="2800">
                <a:latin typeface="Arial" pitchFamily="-103" charset="0"/>
                <a:cs typeface="Arial" pitchFamily="-103" charset="0"/>
              </a:rPr>
              <a:t>The original Solow model focused on capital investment as the main source of economic growth.</a:t>
            </a:r>
          </a:p>
          <a:p>
            <a:endParaRPr lang="en-US" sz="1000">
              <a:latin typeface="Arial" pitchFamily="-103" charset="0"/>
              <a:cs typeface="Arial" pitchFamily="-103" charset="0"/>
            </a:endParaRPr>
          </a:p>
          <a:p>
            <a:r>
              <a:rPr lang="en-US" sz="2800">
                <a:latin typeface="Arial" pitchFamily="-103" charset="0"/>
                <a:cs typeface="Arial" pitchFamily="-103" charset="0"/>
              </a:rPr>
              <a:t>Modern growth theory now recognizes that institutions are also essential for growth.</a:t>
            </a:r>
          </a:p>
          <a:p>
            <a:endParaRPr lang="en-US" sz="1000">
              <a:latin typeface="Arial" pitchFamily="-103" charset="0"/>
              <a:cs typeface="Arial" pitchFamily="-103" charset="0"/>
            </a:endParaRPr>
          </a:p>
          <a:p>
            <a:r>
              <a:rPr lang="en-US" sz="2800">
                <a:latin typeface="Arial" pitchFamily="-103" charset="0"/>
                <a:cs typeface="Arial" pitchFamily="-103" charset="0"/>
              </a:rPr>
              <a:t>Modern growth theory also treats technological advancements in a society as endogenous.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Investment</a:t>
            </a:r>
          </a:p>
        </p:txBody>
      </p:sp>
      <p:sp>
        <p:nvSpPr>
          <p:cNvPr id="51202" name="Content Placeholder 2"/>
          <p:cNvSpPr>
            <a:spLocks noGrp="1"/>
          </p:cNvSpPr>
          <p:nvPr>
            <p:ph idx="1"/>
          </p:nvPr>
        </p:nvSpPr>
        <p:spPr>
          <a:xfrm>
            <a:off x="457200" y="1712913"/>
            <a:ext cx="8229600" cy="4895850"/>
          </a:xfrm>
        </p:spPr>
        <p:txBody>
          <a:bodyPr/>
          <a:lstStyle/>
          <a:p>
            <a:r>
              <a:rPr lang="en-US" dirty="0">
                <a:latin typeface="Arial" pitchFamily="-103" charset="0"/>
                <a:cs typeface="Arial" pitchFamily="-103" charset="0"/>
              </a:rPr>
              <a:t>General expectations about the future</a:t>
            </a:r>
          </a:p>
          <a:p>
            <a:pPr lvl="1"/>
            <a:r>
              <a:rPr lang="en-US" dirty="0">
                <a:latin typeface="Arial" pitchFamily="-103" charset="0"/>
                <a:cs typeface="Arial" pitchFamily="-103" charset="0"/>
              </a:rPr>
              <a:t>Investor confidence</a:t>
            </a:r>
          </a:p>
          <a:p>
            <a:pPr lvl="1"/>
            <a:endParaRPr lang="en-US" sz="800" dirty="0">
              <a:latin typeface="Arial" pitchFamily="-103" charset="0"/>
              <a:cs typeface="Arial" pitchFamily="-103" charset="0"/>
            </a:endParaRPr>
          </a:p>
          <a:p>
            <a:r>
              <a:rPr lang="en-US" dirty="0">
                <a:latin typeface="Arial" pitchFamily="-103" charset="0"/>
                <a:cs typeface="Arial" pitchFamily="-103" charset="0"/>
              </a:rPr>
              <a:t>Interest rates</a:t>
            </a:r>
          </a:p>
          <a:p>
            <a:endParaRPr lang="en-US" sz="800" dirty="0">
              <a:latin typeface="Arial" pitchFamily="-103" charset="0"/>
              <a:cs typeface="Arial" pitchFamily="-103" charset="0"/>
            </a:endParaRPr>
          </a:p>
          <a:p>
            <a:r>
              <a:rPr lang="en-US" dirty="0">
                <a:latin typeface="Arial" pitchFamily="-103" charset="0"/>
                <a:cs typeface="Arial" pitchFamily="-103" charset="0"/>
              </a:rPr>
              <a:t>Changes in the quantity of money in the economy</a:t>
            </a:r>
          </a:p>
          <a:p>
            <a:pPr lvl="1"/>
            <a:r>
              <a:rPr lang="en-US" dirty="0">
                <a:latin typeface="Arial" pitchFamily="-103" charset="0"/>
                <a:cs typeface="Arial" pitchFamily="-103" charset="0"/>
              </a:rPr>
              <a:t>Alters the interest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60363" y="14288"/>
            <a:ext cx="8548687" cy="1527175"/>
          </a:xfrm>
        </p:spPr>
        <p:txBody>
          <a:bodyPr/>
          <a:lstStyle/>
          <a:p>
            <a:r>
              <a:rPr lang="en-US">
                <a:latin typeface="Arial" pitchFamily="-103" charset="0"/>
                <a:ea typeface="MS PGothic" pitchFamily="34" charset="-128"/>
                <a:cs typeface="MS PGothic" pitchFamily="34" charset="-128"/>
              </a:rPr>
              <a:t>Shifts in Government Spending</a:t>
            </a:r>
          </a:p>
        </p:txBody>
      </p:sp>
      <p:sp>
        <p:nvSpPr>
          <p:cNvPr id="53250" name="Content Placeholder 2"/>
          <p:cNvSpPr>
            <a:spLocks noGrp="1"/>
          </p:cNvSpPr>
          <p:nvPr>
            <p:ph idx="1"/>
          </p:nvPr>
        </p:nvSpPr>
        <p:spPr>
          <a:xfrm>
            <a:off x="165100" y="1786858"/>
            <a:ext cx="5151438" cy="4895850"/>
          </a:xfrm>
        </p:spPr>
        <p:txBody>
          <a:bodyPr/>
          <a:lstStyle/>
          <a:p>
            <a:r>
              <a:rPr lang="en-US">
                <a:latin typeface="Arial" pitchFamily="-103" charset="0"/>
                <a:cs typeface="Arial" pitchFamily="-103" charset="0"/>
              </a:rPr>
              <a:t>Influenced by policy</a:t>
            </a:r>
          </a:p>
          <a:p>
            <a:pPr lvl="1"/>
            <a:r>
              <a:rPr lang="en-US" dirty="0">
                <a:latin typeface="Arial" pitchFamily="-103" charset="0"/>
                <a:cs typeface="Arial" pitchFamily="-103" charset="0"/>
              </a:rPr>
              <a:t>These changes may be made in response to economic conditions.</a:t>
            </a:r>
          </a:p>
        </p:txBody>
      </p:sp>
      <p:pic>
        <p:nvPicPr>
          <p:cNvPr id="5" name="Picture 4" descr="PRINECOMA2_FIG04_PO.jpg"/>
          <p:cNvPicPr>
            <a:picLocks noChangeAspect="1"/>
          </p:cNvPicPr>
          <p:nvPr/>
        </p:nvPicPr>
        <p:blipFill>
          <a:blip r:embed="rId3"/>
          <a:stretch>
            <a:fillRect/>
          </a:stretch>
        </p:blipFill>
        <p:spPr>
          <a:xfrm>
            <a:off x="5457574" y="1958608"/>
            <a:ext cx="3493556" cy="455235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International Trade</a:t>
            </a:r>
          </a:p>
        </p:txBody>
      </p:sp>
      <p:sp>
        <p:nvSpPr>
          <p:cNvPr id="55298" name="Content Placeholder 2"/>
          <p:cNvSpPr>
            <a:spLocks noGrp="1"/>
          </p:cNvSpPr>
          <p:nvPr>
            <p:ph idx="1"/>
          </p:nvPr>
        </p:nvSpPr>
        <p:spPr>
          <a:xfrm>
            <a:off x="457200" y="1712913"/>
            <a:ext cx="8229600" cy="4895850"/>
          </a:xfrm>
        </p:spPr>
        <p:txBody>
          <a:bodyPr/>
          <a:lstStyle/>
          <a:p>
            <a:r>
              <a:rPr lang="en-US">
                <a:latin typeface="Arial" pitchFamily="-103" charset="0"/>
                <a:cs typeface="Arial" pitchFamily="-103" charset="0"/>
              </a:rPr>
              <a:t>Income of individuals in other countries</a:t>
            </a:r>
          </a:p>
          <a:p>
            <a:endParaRPr lang="en-US" sz="800">
              <a:latin typeface="Arial" pitchFamily="-103" charset="0"/>
              <a:cs typeface="Arial" pitchFamily="-103" charset="0"/>
            </a:endParaRPr>
          </a:p>
          <a:p>
            <a:r>
              <a:rPr lang="en-US">
                <a:latin typeface="Arial" pitchFamily="-103" charset="0"/>
                <a:cs typeface="Arial" pitchFamily="-103" charset="0"/>
              </a:rPr>
              <a:t>Exchange rates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Know—1 </a:t>
            </a:r>
            <a:endParaRPr lang="en-US">
              <a:latin typeface="Helvetica Neue" pitchFamily="-103" charset="0"/>
              <a:ea typeface="MS PGothic" pitchFamily="34" charset="-128"/>
              <a:cs typeface="MS PGothic" pitchFamily="34" charset="-128"/>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The wealth effect can help explain </a:t>
            </a:r>
          </a:p>
          <a:p>
            <a:pPr marL="971550" lvl="1" indent="-514350">
              <a:buFont typeface="Calibri" pitchFamily="-103" charset="0"/>
              <a:buAutoNum type="alphaUcPeriod"/>
            </a:pPr>
            <a:r>
              <a:rPr lang="en-US" sz="2800" dirty="0">
                <a:latin typeface="Arial" pitchFamily="-103" charset="0"/>
                <a:cs typeface="Arial" pitchFamily="-103" charset="0"/>
              </a:rPr>
              <a:t>the positive slope of the AS curve.</a:t>
            </a:r>
          </a:p>
          <a:p>
            <a:pPr marL="971550" lvl="1" indent="-514350">
              <a:buFont typeface="Calibri" pitchFamily="-103" charset="0"/>
              <a:buAutoNum type="alphaUcPeriod"/>
            </a:pPr>
            <a:r>
              <a:rPr lang="en-US" sz="2800" dirty="0">
                <a:latin typeface="Arial" pitchFamily="-103" charset="0"/>
                <a:cs typeface="Arial" pitchFamily="-103" charset="0"/>
              </a:rPr>
              <a:t>the negative slope of the AD curve.</a:t>
            </a:r>
          </a:p>
          <a:p>
            <a:pPr marL="971550" lvl="1" indent="-514350">
              <a:buFont typeface="Calibri" pitchFamily="-103" charset="0"/>
              <a:buAutoNum type="alphaUcPeriod"/>
            </a:pPr>
            <a:r>
              <a:rPr lang="en-US" sz="2800" dirty="0">
                <a:latin typeface="Arial" pitchFamily="-103" charset="0"/>
                <a:cs typeface="Arial" pitchFamily="-103" charset="0"/>
              </a:rPr>
              <a:t>the difference between real and nominal GDP.</a:t>
            </a:r>
          </a:p>
          <a:p>
            <a:pPr marL="971550" lvl="1" indent="-514350">
              <a:buFont typeface="Calibri" pitchFamily="-103" charset="0"/>
              <a:buAutoNum type="alphaUcPeriod"/>
            </a:pPr>
            <a:r>
              <a:rPr lang="en-US" sz="2800" dirty="0">
                <a:latin typeface="Arial" pitchFamily="-103" charset="0"/>
                <a:cs typeface="Arial" pitchFamily="-103" charset="0"/>
              </a:rPr>
              <a:t>the rate of economic growth.</a:t>
            </a:r>
          </a:p>
        </p:txBody>
      </p:sp>
      <p:sp>
        <p:nvSpPr>
          <p:cNvPr id="4" name="Rectangle 3" descr="Correct answer: B, the negative slope of the AD curve."/>
          <p:cNvSpPr/>
          <p:nvPr/>
        </p:nvSpPr>
        <p:spPr>
          <a:xfrm>
            <a:off x="775571" y="2796340"/>
            <a:ext cx="6526929" cy="5691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Know—2 </a:t>
            </a: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Consider just the AD curve. Suppose consumption (C) broadly increases across the entire economy. This will cause </a:t>
            </a:r>
          </a:p>
          <a:p>
            <a:pPr marL="971550" lvl="1" indent="-514350">
              <a:buFont typeface="Calibri" pitchFamily="-103" charset="0"/>
              <a:buAutoNum type="alphaUcPeriod"/>
            </a:pPr>
            <a:r>
              <a:rPr lang="en-US" sz="2800" dirty="0">
                <a:latin typeface="Arial" pitchFamily="-103" charset="0"/>
                <a:cs typeface="Arial" pitchFamily="-103" charset="0"/>
              </a:rPr>
              <a:t>a movement along the AD curve.</a:t>
            </a:r>
          </a:p>
          <a:p>
            <a:pPr marL="971550" lvl="1" indent="-514350">
              <a:buFont typeface="Calibri" pitchFamily="-103" charset="0"/>
              <a:buAutoNum type="alphaUcPeriod"/>
            </a:pPr>
            <a:r>
              <a:rPr lang="en-US" sz="2800" dirty="0">
                <a:latin typeface="Arial" pitchFamily="-103" charset="0"/>
                <a:cs typeface="Arial" pitchFamily="-103" charset="0"/>
              </a:rPr>
              <a:t>the AD curve to shift outward.</a:t>
            </a:r>
          </a:p>
          <a:p>
            <a:pPr marL="971550" lvl="1" indent="-514350">
              <a:buFont typeface="Calibri" pitchFamily="-103" charset="0"/>
              <a:buAutoNum type="alphaUcPeriod"/>
            </a:pPr>
            <a:r>
              <a:rPr lang="en-US" sz="2800" dirty="0">
                <a:latin typeface="Arial" pitchFamily="-103" charset="0"/>
                <a:cs typeface="Arial" pitchFamily="-103" charset="0"/>
              </a:rPr>
              <a:t>the slope of the AD curve to get steeper.</a:t>
            </a:r>
          </a:p>
          <a:p>
            <a:pPr marL="971550" lvl="1" indent="-514350">
              <a:buFont typeface="Calibri" pitchFamily="-103" charset="0"/>
              <a:buAutoNum type="alphaUcPeriod"/>
            </a:pPr>
            <a:r>
              <a:rPr lang="en-US" sz="2800" dirty="0">
                <a:latin typeface="Arial" pitchFamily="-103" charset="0"/>
                <a:cs typeface="Arial" pitchFamily="-103" charset="0"/>
              </a:rPr>
              <a:t>a decrease in the price level of the economy.</a:t>
            </a:r>
          </a:p>
        </p:txBody>
      </p:sp>
      <p:sp>
        <p:nvSpPr>
          <p:cNvPr id="4" name="Rectangle 3" descr="Correct answer: B, the AD curve to shift outward."/>
          <p:cNvSpPr/>
          <p:nvPr/>
        </p:nvSpPr>
        <p:spPr>
          <a:xfrm>
            <a:off x="889871" y="3774240"/>
            <a:ext cx="5460129" cy="5945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Function of the Firm</a:t>
            </a:r>
          </a:p>
        </p:txBody>
      </p:sp>
      <p:pic>
        <p:nvPicPr>
          <p:cNvPr id="61442" name="Picture 2" descr="FIG13"/>
          <p:cNvPicPr>
            <a:picLocks noChangeAspect="1" noChangeArrowheads="1"/>
          </p:cNvPicPr>
          <p:nvPr/>
        </p:nvPicPr>
        <p:blipFill>
          <a:blip r:embed="rId3"/>
          <a:srcRect t="6494"/>
          <a:stretch>
            <a:fillRect/>
          </a:stretch>
        </p:blipFill>
        <p:spPr bwMode="auto">
          <a:xfrm>
            <a:off x="330200" y="1960563"/>
            <a:ext cx="8531225" cy="370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Supply</a:t>
            </a:r>
          </a:p>
        </p:txBody>
      </p:sp>
      <p:sp>
        <p:nvSpPr>
          <p:cNvPr id="63490"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How do changes in the price level affect the supply decisions of the firm?</a:t>
            </a:r>
          </a:p>
          <a:p>
            <a:endParaRPr lang="en-US" sz="800" dirty="0">
              <a:latin typeface="Arial" pitchFamily="-103" charset="0"/>
              <a:cs typeface="Arial" pitchFamily="-103" charset="0"/>
            </a:endParaRPr>
          </a:p>
          <a:p>
            <a:r>
              <a:rPr lang="en-US" sz="3200" dirty="0">
                <a:latin typeface="Arial" pitchFamily="-103" charset="0"/>
                <a:cs typeface="Arial" pitchFamily="-103" charset="0"/>
              </a:rPr>
              <a:t>The answer depends on the time frame examined.</a:t>
            </a:r>
            <a:endParaRPr lang="en-US" dirty="0">
              <a:latin typeface="Arial" pitchFamily="-103" charset="0"/>
              <a:cs typeface="Arial" pitchFamily="-103" charset="0"/>
            </a:endParaRPr>
          </a:p>
          <a:p>
            <a:pPr lvl="1"/>
            <a:r>
              <a:rPr lang="en-US" sz="2800" b="1" dirty="0">
                <a:solidFill>
                  <a:schemeClr val="accent6"/>
                </a:solidFill>
                <a:latin typeface="Arial" pitchFamily="-103" charset="0"/>
                <a:cs typeface="Arial" pitchFamily="-103" charset="0"/>
              </a:rPr>
              <a:t>Long run</a:t>
            </a:r>
          </a:p>
          <a:p>
            <a:pPr lvl="2"/>
            <a:r>
              <a:rPr lang="en-US" dirty="0">
                <a:latin typeface="Arial" pitchFamily="-103" charset="0"/>
                <a:ea typeface="MS PGothic" pitchFamily="34" charset="-128"/>
                <a:cs typeface="MS PGothic" pitchFamily="34" charset="-128"/>
              </a:rPr>
              <a:t>A period of time sufficient for all prices to adjust</a:t>
            </a:r>
          </a:p>
          <a:p>
            <a:pPr lvl="1"/>
            <a:r>
              <a:rPr lang="en-US" sz="2800" b="1" dirty="0">
                <a:solidFill>
                  <a:schemeClr val="accent6"/>
                </a:solidFill>
                <a:latin typeface="Arial" pitchFamily="-103" charset="0"/>
                <a:cs typeface="Arial" pitchFamily="-103" charset="0"/>
              </a:rPr>
              <a:t>Short run</a:t>
            </a:r>
          </a:p>
          <a:p>
            <a:pPr lvl="2"/>
            <a:r>
              <a:rPr lang="en-US" dirty="0">
                <a:latin typeface="Arial" pitchFamily="-103" charset="0"/>
                <a:ea typeface="MS PGothic" pitchFamily="34" charset="-128"/>
                <a:cs typeface="MS PGothic" pitchFamily="34" charset="-128"/>
              </a:rPr>
              <a:t>The period of time in which some prices have not yet adjusted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Long-Run Aggregate Supply</a:t>
            </a:r>
          </a:p>
        </p:txBody>
      </p:sp>
      <p:sp>
        <p:nvSpPr>
          <p:cNvPr id="28675" name="Content Placeholder 2"/>
          <p:cNvSpPr>
            <a:spLocks noGrp="1"/>
          </p:cNvSpPr>
          <p:nvPr>
            <p:ph idx="1"/>
          </p:nvPr>
        </p:nvSpPr>
        <p:spPr>
          <a:xfrm>
            <a:off x="457200" y="1712913"/>
            <a:ext cx="8515350" cy="4895850"/>
          </a:xfrm>
        </p:spPr>
        <p:txBody>
          <a:bodyPr/>
          <a:lstStyle/>
          <a:p>
            <a:r>
              <a:rPr lang="en-US" sz="3200" dirty="0">
                <a:latin typeface="Arial" pitchFamily="-103" charset="0"/>
                <a:cs typeface="Arial" pitchFamily="-103" charset="0"/>
              </a:rPr>
              <a:t>The long-run output of an economy depends on resources, technology, and institutions.</a:t>
            </a:r>
          </a:p>
          <a:p>
            <a:pPr lvl="1"/>
            <a:r>
              <a:rPr lang="en-US" sz="2800" dirty="0">
                <a:latin typeface="Arial" pitchFamily="-103" charset="0"/>
                <a:cs typeface="Arial" pitchFamily="-103" charset="0"/>
              </a:rPr>
              <a:t>It is </a:t>
            </a:r>
            <a:r>
              <a:rPr lang="en-US" sz="2800" i="1" dirty="0">
                <a:solidFill>
                  <a:schemeClr val="accent6"/>
                </a:solidFill>
                <a:latin typeface="Arial" pitchFamily="-103" charset="0"/>
                <a:cs typeface="Arial" pitchFamily="-103" charset="0"/>
              </a:rPr>
              <a:t>not</a:t>
            </a:r>
            <a:r>
              <a:rPr lang="en-US" sz="2800" dirty="0">
                <a:latin typeface="Arial" pitchFamily="-103" charset="0"/>
                <a:cs typeface="Arial" pitchFamily="-103" charset="0"/>
              </a:rPr>
              <a:t> affected by the price level.</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In the long-run, the economy moves toward full-employment output (Y*).</a:t>
            </a:r>
          </a:p>
          <a:p>
            <a:pPr lvl="1"/>
            <a:r>
              <a:rPr lang="en-US" sz="2800" dirty="0">
                <a:latin typeface="Arial" pitchFamily="-103" charset="0"/>
                <a:cs typeface="Arial" pitchFamily="-103" charset="0"/>
              </a:rPr>
              <a:t>The level of output produced when an economy is at the natural rate of unemployment (u*).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Long-Run Aggregate Supply Curve</a:t>
            </a:r>
          </a:p>
        </p:txBody>
      </p:sp>
      <p:pic>
        <p:nvPicPr>
          <p:cNvPr id="67586" name="Picture 2" descr="FIG13"/>
          <p:cNvPicPr>
            <a:picLocks noChangeAspect="1" noChangeArrowheads="1"/>
          </p:cNvPicPr>
          <p:nvPr/>
        </p:nvPicPr>
        <p:blipFill>
          <a:blip r:embed="rId3"/>
          <a:srcRect t="4465"/>
          <a:stretch>
            <a:fillRect/>
          </a:stretch>
        </p:blipFill>
        <p:spPr bwMode="auto">
          <a:xfrm>
            <a:off x="1570038" y="1717675"/>
            <a:ext cx="60039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466138" cy="1527175"/>
          </a:xfrm>
        </p:spPr>
        <p:txBody>
          <a:bodyPr/>
          <a:lstStyle/>
          <a:p>
            <a:r>
              <a:rPr lang="en-US">
                <a:latin typeface="Arial" pitchFamily="-103" charset="0"/>
                <a:ea typeface="MS PGothic" pitchFamily="34" charset="-128"/>
                <a:cs typeface="MS PGothic" pitchFamily="34" charset="-128"/>
              </a:rPr>
              <a:t>Shifts in Long-Run AS—1 </a:t>
            </a:r>
          </a:p>
        </p:txBody>
      </p:sp>
      <p:sp>
        <p:nvSpPr>
          <p:cNvPr id="69634" name="Content Placeholder 2"/>
          <p:cNvSpPr>
            <a:spLocks noGrp="1"/>
          </p:cNvSpPr>
          <p:nvPr>
            <p:ph idx="1"/>
          </p:nvPr>
        </p:nvSpPr>
        <p:spPr>
          <a:xfrm>
            <a:off x="457200" y="1712913"/>
            <a:ext cx="8229600" cy="4895850"/>
          </a:xfrm>
        </p:spPr>
        <p:txBody>
          <a:bodyPr/>
          <a:lstStyle/>
          <a:p>
            <a:r>
              <a:rPr lang="en-US" sz="3200">
                <a:latin typeface="Arial" pitchFamily="-103" charset="0"/>
                <a:cs typeface="Arial" pitchFamily="-103" charset="0"/>
              </a:rPr>
              <a:t>Changes in resources</a:t>
            </a:r>
          </a:p>
          <a:p>
            <a:pPr lvl="1"/>
            <a:r>
              <a:rPr lang="en-US" sz="2800">
                <a:latin typeface="Arial" pitchFamily="-103" charset="0"/>
                <a:cs typeface="Arial" pitchFamily="-103" charset="0"/>
              </a:rPr>
              <a:t>Both quality and quantity</a:t>
            </a:r>
          </a:p>
          <a:p>
            <a:pPr lvl="1"/>
            <a:endParaRPr lang="en-US" sz="1000">
              <a:latin typeface="Arial" pitchFamily="-103" charset="0"/>
              <a:cs typeface="Arial" pitchFamily="-103" charset="0"/>
            </a:endParaRPr>
          </a:p>
          <a:p>
            <a:r>
              <a:rPr lang="en-US" sz="3200">
                <a:latin typeface="Arial" pitchFamily="-103" charset="0"/>
                <a:cs typeface="Arial" pitchFamily="-103" charset="0"/>
              </a:rPr>
              <a:t>Changes in technology</a:t>
            </a:r>
          </a:p>
          <a:p>
            <a:endParaRPr lang="en-US" sz="1000">
              <a:latin typeface="Arial" pitchFamily="-103" charset="0"/>
              <a:cs typeface="Arial" pitchFamily="-103" charset="0"/>
            </a:endParaRPr>
          </a:p>
          <a:p>
            <a:r>
              <a:rPr lang="en-US" sz="3200">
                <a:latin typeface="Arial" pitchFamily="-103" charset="0"/>
                <a:cs typeface="Arial" pitchFamily="-103" charset="0"/>
              </a:rPr>
              <a:t>Changes in institutions</a:t>
            </a:r>
          </a:p>
          <a:p>
            <a:endParaRPr lang="en-US">
              <a:latin typeface="Arial" pitchFamily="-103" charset="0"/>
              <a:cs typeface="Arial" pitchFamily="-10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Big Questions</a:t>
            </a:r>
          </a:p>
        </p:txBody>
      </p:sp>
      <p:sp>
        <p:nvSpPr>
          <p:cNvPr id="16386" name="Content Placeholder 2"/>
          <p:cNvSpPr>
            <a:spLocks noGrp="1"/>
          </p:cNvSpPr>
          <p:nvPr>
            <p:ph idx="1"/>
          </p:nvPr>
        </p:nvSpPr>
        <p:spPr>
          <a:xfrm>
            <a:off x="457200" y="1712913"/>
            <a:ext cx="8229600" cy="4895850"/>
          </a:xfrm>
        </p:spPr>
        <p:txBody>
          <a:bodyPr/>
          <a:lstStyle/>
          <a:p>
            <a:pPr marL="514350" indent="-514350">
              <a:buFont typeface="Calibri" pitchFamily="-103" charset="0"/>
              <a:buAutoNum type="arabicPeriod"/>
            </a:pPr>
            <a:r>
              <a:rPr lang="en-US" sz="2800" dirty="0">
                <a:latin typeface="Arial" pitchFamily="-103" charset="0"/>
                <a:cs typeface="Arial" pitchFamily="-103" charset="0"/>
              </a:rPr>
              <a:t>What is the aggregate demand–aggregate supply model?</a:t>
            </a:r>
          </a:p>
          <a:p>
            <a:pPr marL="514350" indent="-514350">
              <a:buFont typeface="Calibri" pitchFamily="-103" charset="0"/>
              <a:buAutoNum type="arabicPeriod"/>
            </a:pPr>
            <a:endParaRPr lang="en-US" sz="800" dirty="0">
              <a:latin typeface="Arial" pitchFamily="-103" charset="0"/>
              <a:cs typeface="Arial" pitchFamily="-103" charset="0"/>
            </a:endParaRPr>
          </a:p>
          <a:p>
            <a:pPr marL="514350" indent="-514350">
              <a:buFont typeface="Calibri" pitchFamily="-103" charset="0"/>
              <a:buAutoNum type="arabicPeriod"/>
            </a:pPr>
            <a:r>
              <a:rPr lang="en-US" sz="2800" dirty="0">
                <a:latin typeface="Arial" pitchFamily="-103" charset="0"/>
                <a:cs typeface="Arial" pitchFamily="-103" charset="0"/>
              </a:rPr>
              <a:t>What is aggregate demand?</a:t>
            </a:r>
          </a:p>
          <a:p>
            <a:pPr marL="514350" indent="-514350">
              <a:buFont typeface="Calibri" pitchFamily="-103" charset="0"/>
              <a:buAutoNum type="arabicPeriod"/>
            </a:pPr>
            <a:endParaRPr lang="en-US" sz="800" dirty="0">
              <a:latin typeface="Arial" pitchFamily="-103" charset="0"/>
              <a:cs typeface="Arial" pitchFamily="-103" charset="0"/>
            </a:endParaRPr>
          </a:p>
          <a:p>
            <a:pPr marL="514350" indent="-514350">
              <a:buFont typeface="Calibri" pitchFamily="-103" charset="0"/>
              <a:buAutoNum type="arabicPeriod"/>
            </a:pPr>
            <a:r>
              <a:rPr lang="en-US" sz="2800" dirty="0">
                <a:latin typeface="Arial" pitchFamily="-103" charset="0"/>
                <a:cs typeface="Arial" pitchFamily="-103" charset="0"/>
              </a:rPr>
              <a:t>What is aggregate supply?</a:t>
            </a:r>
          </a:p>
          <a:p>
            <a:pPr marL="514350" indent="-514350">
              <a:buFont typeface="Calibri" pitchFamily="-103" charset="0"/>
              <a:buAutoNum type="arabicPeriod"/>
            </a:pPr>
            <a:endParaRPr lang="en-US" sz="800" dirty="0">
              <a:latin typeface="Arial" pitchFamily="-103" charset="0"/>
              <a:cs typeface="Arial" pitchFamily="-103" charset="0"/>
            </a:endParaRPr>
          </a:p>
          <a:p>
            <a:pPr marL="514350" indent="-514350">
              <a:buFont typeface="Calibri" pitchFamily="-103" charset="0"/>
              <a:buAutoNum type="arabicPeriod"/>
            </a:pPr>
            <a:r>
              <a:rPr lang="en-US" sz="2800" dirty="0">
                <a:latin typeface="Arial" pitchFamily="-103" charset="0"/>
                <a:cs typeface="Arial" pitchFamily="-103" charset="0"/>
              </a:rPr>
              <a:t>How does the aggregate demand–aggregate supply model help us understand the 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axes.eps"/>
          <p:cNvPicPr>
            <a:picLocks noChangeAspect="1"/>
          </p:cNvPicPr>
          <p:nvPr/>
        </p:nvPicPr>
        <p:blipFill>
          <a:blip r:embed="rId3"/>
          <a:srcRect/>
          <a:stretch>
            <a:fillRect/>
          </a:stretch>
        </p:blipFill>
        <p:spPr bwMode="auto">
          <a:xfrm>
            <a:off x="1266825" y="1619250"/>
            <a:ext cx="6477000" cy="4900613"/>
          </a:xfrm>
          <a:prstGeom prst="rect">
            <a:avLst/>
          </a:prstGeom>
          <a:noFill/>
          <a:ln w="9525">
            <a:noFill/>
            <a:miter lim="800000"/>
            <a:headEnd/>
            <a:tailEnd/>
          </a:ln>
        </p:spPr>
      </p:pic>
      <p:pic>
        <p:nvPicPr>
          <p:cNvPr id="71682" name="Picture 4" descr="lras1.eps"/>
          <p:cNvPicPr>
            <a:picLocks noChangeAspect="1"/>
          </p:cNvPicPr>
          <p:nvPr/>
        </p:nvPicPr>
        <p:blipFill>
          <a:blip r:embed="rId4"/>
          <a:srcRect/>
          <a:stretch>
            <a:fillRect/>
          </a:stretch>
        </p:blipFill>
        <p:spPr bwMode="auto">
          <a:xfrm>
            <a:off x="4673600" y="2244414"/>
            <a:ext cx="788988" cy="4252912"/>
          </a:xfrm>
          <a:prstGeom prst="rect">
            <a:avLst/>
          </a:prstGeom>
          <a:noFill/>
          <a:ln w="9525">
            <a:noFill/>
            <a:miter lim="800000"/>
            <a:headEnd/>
            <a:tailEnd/>
          </a:ln>
        </p:spPr>
      </p:pic>
      <p:pic>
        <p:nvPicPr>
          <p:cNvPr id="6" name="Picture 5" descr="lras2.eps"/>
          <p:cNvPicPr>
            <a:picLocks noChangeAspect="1"/>
          </p:cNvPicPr>
          <p:nvPr/>
        </p:nvPicPr>
        <p:blipFill>
          <a:blip r:embed="rId5"/>
          <a:srcRect/>
          <a:stretch>
            <a:fillRect/>
          </a:stretch>
        </p:blipFill>
        <p:spPr bwMode="auto">
          <a:xfrm>
            <a:off x="4895850" y="2244414"/>
            <a:ext cx="1465263" cy="4252912"/>
          </a:xfrm>
          <a:prstGeom prst="rect">
            <a:avLst/>
          </a:prstGeom>
          <a:noFill/>
          <a:ln w="9525">
            <a:noFill/>
            <a:miter lim="800000"/>
            <a:headEnd/>
            <a:tailEnd/>
          </a:ln>
        </p:spPr>
      </p:pic>
      <p:pic>
        <p:nvPicPr>
          <p:cNvPr id="7" name="Picture 6" descr="lras3.eps"/>
          <p:cNvPicPr>
            <a:picLocks noChangeAspect="1"/>
          </p:cNvPicPr>
          <p:nvPr/>
        </p:nvPicPr>
        <p:blipFill>
          <a:blip r:embed="rId6"/>
          <a:srcRect/>
          <a:stretch>
            <a:fillRect/>
          </a:stretch>
        </p:blipFill>
        <p:spPr bwMode="auto">
          <a:xfrm>
            <a:off x="3497263" y="2244414"/>
            <a:ext cx="1098550" cy="4252912"/>
          </a:xfrm>
          <a:prstGeom prst="rect">
            <a:avLst/>
          </a:prstGeom>
          <a:noFill/>
          <a:ln w="9525">
            <a:noFill/>
            <a:miter lim="800000"/>
            <a:headEnd/>
            <a:tailEnd/>
          </a:ln>
        </p:spPr>
      </p:pic>
      <p:pic>
        <p:nvPicPr>
          <p:cNvPr id="9" name="Picture 8" descr="u_arrows.eps"/>
          <p:cNvPicPr>
            <a:picLocks noChangeAspect="1"/>
          </p:cNvPicPr>
          <p:nvPr/>
        </p:nvPicPr>
        <p:blipFill>
          <a:blip r:embed="rId7"/>
          <a:srcRect/>
          <a:stretch>
            <a:fillRect/>
          </a:stretch>
        </p:blipFill>
        <p:spPr bwMode="auto">
          <a:xfrm>
            <a:off x="3970494" y="6457376"/>
            <a:ext cx="1575959" cy="400623"/>
          </a:xfrm>
          <a:prstGeom prst="rect">
            <a:avLst/>
          </a:prstGeom>
          <a:noFill/>
          <a:ln w="9525">
            <a:noFill/>
            <a:miter lim="800000"/>
            <a:headEnd/>
            <a:tailEnd/>
          </a:ln>
        </p:spPr>
      </p:pic>
      <p:sp>
        <p:nvSpPr>
          <p:cNvPr id="71686" name="Title 7"/>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Long-Run AS—2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Know—3 </a:t>
            </a:r>
            <a:endParaRPr lang="en-US">
              <a:latin typeface="Helvetica Neue" pitchFamily="-103" charset="0"/>
              <a:ea typeface="MS PGothic" pitchFamily="34" charset="-128"/>
              <a:cs typeface="MS PGothic" pitchFamily="34" charset="-128"/>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Why is the LRAS curve vertical?</a:t>
            </a:r>
          </a:p>
          <a:p>
            <a:pPr marL="971550" lvl="1" indent="-514350">
              <a:buFont typeface="Calibri" pitchFamily="-103" charset="0"/>
              <a:buAutoNum type="alphaUcPeriod"/>
            </a:pPr>
            <a:r>
              <a:rPr lang="en-US" sz="2800" dirty="0">
                <a:latin typeface="Arial" pitchFamily="-103" charset="0"/>
                <a:cs typeface="Arial" pitchFamily="-103" charset="0"/>
              </a:rPr>
              <a:t>The short run sets a given output that will remain in the long run.</a:t>
            </a:r>
          </a:p>
          <a:p>
            <a:pPr marL="971550" lvl="1" indent="-514350">
              <a:buFont typeface="Calibri" pitchFamily="-103" charset="0"/>
              <a:buAutoNum type="alphaUcPeriod"/>
            </a:pPr>
            <a:r>
              <a:rPr lang="en-US" sz="2800" dirty="0">
                <a:latin typeface="Arial" pitchFamily="-103" charset="0"/>
                <a:cs typeface="Arial" pitchFamily="-103" charset="0"/>
              </a:rPr>
              <a:t>Long-term output can only increase at a specific equilibrium price level.</a:t>
            </a:r>
          </a:p>
          <a:p>
            <a:pPr marL="971550" lvl="1" indent="-514350">
              <a:buFont typeface="Calibri" pitchFamily="-103" charset="0"/>
              <a:buAutoNum type="alphaUcPeriod"/>
            </a:pPr>
            <a:r>
              <a:rPr lang="en-US" sz="2800" dirty="0">
                <a:latin typeface="Arial" pitchFamily="-103" charset="0"/>
                <a:cs typeface="Arial" pitchFamily="-103" charset="0"/>
              </a:rPr>
              <a:t>Prices have nothing to do with long-term output.</a:t>
            </a:r>
          </a:p>
          <a:p>
            <a:pPr marL="971550" lvl="1" indent="-514350">
              <a:buFont typeface="Calibri" pitchFamily="-103" charset="0"/>
              <a:buAutoNum type="alphaUcPeriod"/>
            </a:pPr>
            <a:r>
              <a:rPr lang="en-US" sz="2800" dirty="0">
                <a:latin typeface="Arial" pitchFamily="-103" charset="0"/>
                <a:cs typeface="Arial" pitchFamily="-103" charset="0"/>
              </a:rPr>
              <a:t>Unemployment is zero in the long run.</a:t>
            </a:r>
          </a:p>
        </p:txBody>
      </p:sp>
      <p:sp>
        <p:nvSpPr>
          <p:cNvPr id="4" name="Rectangle 3" descr="Correct answer: C, Prices have nothing to do with long-term output."/>
          <p:cNvSpPr/>
          <p:nvPr/>
        </p:nvSpPr>
        <p:spPr>
          <a:xfrm>
            <a:off x="826371" y="4160838"/>
            <a:ext cx="7225429" cy="9572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Short-Run Aggregate Supply</a:t>
            </a:r>
          </a:p>
        </p:txBody>
      </p:sp>
      <p:sp>
        <p:nvSpPr>
          <p:cNvPr id="33795"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There are 3 reasons why there is a positive relationship between the price level and the quantity of aggregate supply:</a:t>
            </a:r>
          </a:p>
          <a:p>
            <a:pPr>
              <a:buFont typeface="Calibri" pitchFamily="-103" charset="0"/>
              <a:buAutoNum type="arabicPeriod"/>
            </a:pPr>
            <a:endParaRPr lang="en-US" sz="1000" dirty="0">
              <a:latin typeface="Arial" pitchFamily="-103" charset="0"/>
              <a:cs typeface="Arial" pitchFamily="-103" charset="0"/>
            </a:endParaRPr>
          </a:p>
          <a:p>
            <a:pPr marL="971550" lvl="1" indent="-514350">
              <a:buFont typeface="Calibri" pitchFamily="-103" charset="0"/>
              <a:buAutoNum type="arabicPeriod"/>
            </a:pPr>
            <a:r>
              <a:rPr lang="en-US" sz="2800" dirty="0">
                <a:latin typeface="Arial" pitchFamily="-103" charset="0"/>
                <a:cs typeface="Arial" pitchFamily="-103" charset="0"/>
              </a:rPr>
              <a:t>Sticky input prices</a:t>
            </a:r>
          </a:p>
          <a:p>
            <a:pPr marL="971550" lvl="1" indent="-514350">
              <a:buFont typeface="Calibri" pitchFamily="-103" charset="0"/>
              <a:buAutoNum type="arabicPeriod"/>
            </a:pPr>
            <a:endParaRPr lang="en-US" sz="1000" dirty="0">
              <a:latin typeface="Arial" pitchFamily="-103" charset="0"/>
              <a:cs typeface="Arial" pitchFamily="-103" charset="0"/>
            </a:endParaRPr>
          </a:p>
          <a:p>
            <a:pPr marL="971550" lvl="1" indent="-514350">
              <a:buFont typeface="Calibri" pitchFamily="-103" charset="0"/>
              <a:buAutoNum type="arabicPeriod"/>
            </a:pPr>
            <a:r>
              <a:rPr lang="en-US" sz="2800" dirty="0">
                <a:latin typeface="Arial" pitchFamily="-103" charset="0"/>
                <a:cs typeface="Arial" pitchFamily="-103" charset="0"/>
              </a:rPr>
              <a:t>Menu costs</a:t>
            </a:r>
          </a:p>
          <a:p>
            <a:pPr marL="971550" lvl="1" indent="-514350">
              <a:buFont typeface="Calibri" pitchFamily="-103" charset="0"/>
              <a:buAutoNum type="arabicPeriod"/>
            </a:pPr>
            <a:endParaRPr lang="en-US" sz="1000" dirty="0">
              <a:latin typeface="Arial" pitchFamily="-103" charset="0"/>
              <a:cs typeface="Arial" pitchFamily="-103" charset="0"/>
            </a:endParaRPr>
          </a:p>
          <a:p>
            <a:pPr marL="971550" lvl="1" indent="-514350">
              <a:buFont typeface="Calibri" pitchFamily="-103" charset="0"/>
              <a:buAutoNum type="arabicPeriod"/>
            </a:pPr>
            <a:r>
              <a:rPr lang="en-US" sz="2800" dirty="0">
                <a:latin typeface="Arial" pitchFamily="-103" charset="0"/>
                <a:cs typeface="Arial" pitchFamily="-103" charset="0"/>
              </a:rPr>
              <a:t>Money illusion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axes.eps"/>
          <p:cNvPicPr>
            <a:picLocks noChangeAspect="1"/>
          </p:cNvPicPr>
          <p:nvPr/>
        </p:nvPicPr>
        <p:blipFill>
          <a:blip r:embed="rId3"/>
          <a:srcRect/>
          <a:stretch>
            <a:fillRect/>
          </a:stretch>
        </p:blipFill>
        <p:spPr bwMode="auto">
          <a:xfrm>
            <a:off x="1608138" y="1630363"/>
            <a:ext cx="5676900" cy="5133975"/>
          </a:xfrm>
          <a:prstGeom prst="rect">
            <a:avLst/>
          </a:prstGeom>
          <a:noFill/>
          <a:ln w="9525">
            <a:noFill/>
            <a:miter lim="800000"/>
            <a:headEnd/>
            <a:tailEnd/>
          </a:ln>
        </p:spPr>
      </p:pic>
      <p:pic>
        <p:nvPicPr>
          <p:cNvPr id="5" name="Picture 4" descr="lines.eps"/>
          <p:cNvPicPr>
            <a:picLocks noChangeAspect="1"/>
          </p:cNvPicPr>
          <p:nvPr/>
        </p:nvPicPr>
        <p:blipFill>
          <a:blip r:embed="rId4"/>
          <a:srcRect/>
          <a:stretch>
            <a:fillRect/>
          </a:stretch>
        </p:blipFill>
        <p:spPr bwMode="auto">
          <a:xfrm>
            <a:off x="2312988" y="3046413"/>
            <a:ext cx="3406775" cy="3109912"/>
          </a:xfrm>
          <a:prstGeom prst="rect">
            <a:avLst/>
          </a:prstGeom>
          <a:noFill/>
          <a:ln w="9525">
            <a:noFill/>
            <a:miter lim="800000"/>
            <a:headEnd/>
            <a:tailEnd/>
          </a:ln>
        </p:spPr>
      </p:pic>
      <p:pic>
        <p:nvPicPr>
          <p:cNvPr id="77827" name="Picture 5" descr="sras.eps"/>
          <p:cNvPicPr>
            <a:picLocks noChangeAspect="1"/>
          </p:cNvPicPr>
          <p:nvPr/>
        </p:nvPicPr>
        <p:blipFill>
          <a:blip r:embed="rId5"/>
          <a:srcRect/>
          <a:stretch>
            <a:fillRect/>
          </a:stretch>
        </p:blipFill>
        <p:spPr bwMode="auto">
          <a:xfrm>
            <a:off x="3154363" y="3046413"/>
            <a:ext cx="2911475" cy="2566987"/>
          </a:xfrm>
          <a:prstGeom prst="rect">
            <a:avLst/>
          </a:prstGeom>
          <a:noFill/>
          <a:ln w="9525">
            <a:noFill/>
            <a:miter lim="800000"/>
            <a:headEnd/>
            <a:tailEnd/>
          </a:ln>
        </p:spPr>
      </p:pic>
      <p:sp>
        <p:nvSpPr>
          <p:cNvPr id="77828" name="Title 6"/>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Short-Run AS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Sticky Input Prices</a:t>
            </a:r>
          </a:p>
        </p:txBody>
      </p:sp>
      <p:sp>
        <p:nvSpPr>
          <p:cNvPr id="35843" name="Content Placeholder 2"/>
          <p:cNvSpPr>
            <a:spLocks noGrp="1"/>
          </p:cNvSpPr>
          <p:nvPr>
            <p:ph idx="1"/>
          </p:nvPr>
        </p:nvSpPr>
        <p:spPr>
          <a:xfrm>
            <a:off x="457200" y="1712913"/>
            <a:ext cx="8229600" cy="4895850"/>
          </a:xfrm>
        </p:spPr>
        <p:txBody>
          <a:bodyPr/>
          <a:lstStyle/>
          <a:p>
            <a:r>
              <a:rPr lang="en-US" sz="3200">
                <a:latin typeface="Arial" pitchFamily="-103" charset="0"/>
                <a:cs typeface="Arial" pitchFamily="-103" charset="0"/>
              </a:rPr>
              <a:t>Resource prices</a:t>
            </a:r>
          </a:p>
          <a:p>
            <a:pPr lvl="1"/>
            <a:r>
              <a:rPr lang="en-US" sz="2800">
                <a:latin typeface="Arial" pitchFamily="-103" charset="0"/>
                <a:cs typeface="Arial" pitchFamily="-103" charset="0"/>
              </a:rPr>
              <a:t>Tend to be sticky (not as flexible)</a:t>
            </a:r>
          </a:p>
          <a:p>
            <a:pPr lvl="1"/>
            <a:endParaRPr lang="en-US" sz="800">
              <a:latin typeface="Arial" pitchFamily="-103" charset="0"/>
              <a:cs typeface="Arial" pitchFamily="-103" charset="0"/>
            </a:endParaRPr>
          </a:p>
          <a:p>
            <a:r>
              <a:rPr lang="en-US" sz="3200">
                <a:latin typeface="Arial" pitchFamily="-103" charset="0"/>
                <a:cs typeface="Arial" pitchFamily="-103" charset="0"/>
              </a:rPr>
              <a:t>Output prices</a:t>
            </a:r>
          </a:p>
          <a:p>
            <a:pPr lvl="1"/>
            <a:r>
              <a:rPr lang="en-US" sz="2800">
                <a:latin typeface="Arial" pitchFamily="-103" charset="0"/>
                <a:cs typeface="Arial" pitchFamily="-103" charset="0"/>
              </a:rPr>
              <a:t>More flexible, easier to change</a:t>
            </a:r>
          </a:p>
          <a:p>
            <a:pPr lvl="1"/>
            <a:endParaRPr lang="en-US" sz="800">
              <a:latin typeface="Arial" pitchFamily="-103" charset="0"/>
              <a:cs typeface="Arial" pitchFamily="-103" charset="0"/>
            </a:endParaRPr>
          </a:p>
          <a:p>
            <a:r>
              <a:rPr lang="en-US" sz="3200">
                <a:latin typeface="Arial" pitchFamily="-103" charset="0"/>
                <a:cs typeface="Arial" pitchFamily="-103" charset="0"/>
              </a:rPr>
              <a:t>A change in the aggregate price level (output prices) affects firm revenues</a:t>
            </a:r>
          </a:p>
          <a:p>
            <a:pPr lvl="1"/>
            <a:r>
              <a:rPr lang="en-US" sz="2800">
                <a:latin typeface="Arial" pitchFamily="-103" charset="0"/>
                <a:cs typeface="Arial" pitchFamily="-103" charset="0"/>
              </a:rPr>
              <a:t>Costs stay the same</a:t>
            </a:r>
          </a:p>
          <a:p>
            <a:pPr lvl="1"/>
            <a:endParaRPr lang="en-US" sz="240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Menu Costs</a:t>
            </a:r>
          </a:p>
        </p:txBody>
      </p:sp>
      <p:sp>
        <p:nvSpPr>
          <p:cNvPr id="36867" name="Content Placeholder 2"/>
          <p:cNvSpPr>
            <a:spLocks noGrp="1"/>
          </p:cNvSpPr>
          <p:nvPr>
            <p:ph idx="1"/>
          </p:nvPr>
        </p:nvSpPr>
        <p:spPr>
          <a:xfrm>
            <a:off x="457200" y="1655763"/>
            <a:ext cx="8432800" cy="4895850"/>
          </a:xfrm>
        </p:spPr>
        <p:txBody>
          <a:bodyPr/>
          <a:lstStyle/>
          <a:p>
            <a:r>
              <a:rPr lang="en-US" sz="3200" b="1" dirty="0">
                <a:solidFill>
                  <a:schemeClr val="accent6"/>
                </a:solidFill>
                <a:latin typeface="Arial" pitchFamily="-103" charset="0"/>
                <a:cs typeface="Arial" pitchFamily="-103" charset="0"/>
              </a:rPr>
              <a:t>Menu costs</a:t>
            </a:r>
          </a:p>
          <a:p>
            <a:pPr lvl="1"/>
            <a:r>
              <a:rPr lang="en-US" sz="2800" dirty="0">
                <a:latin typeface="Arial" pitchFamily="-103" charset="0"/>
                <a:cs typeface="Arial" pitchFamily="-103" charset="0"/>
              </a:rPr>
              <a:t>The costs of changing prices</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Because of this expense, firms do not adjust their output price when the price level changes.</a:t>
            </a:r>
          </a:p>
          <a:p>
            <a:pPr lvl="1"/>
            <a:r>
              <a:rPr lang="en-US" sz="2800" dirty="0">
                <a:latin typeface="Arial" pitchFamily="-103" charset="0"/>
                <a:cs typeface="Arial" pitchFamily="-103" charset="0"/>
              </a:rPr>
              <a:t>This will impact the amount customers will want.</a:t>
            </a:r>
          </a:p>
          <a:p>
            <a:pPr lvl="1"/>
            <a:r>
              <a:rPr lang="en-US" sz="2800" dirty="0">
                <a:latin typeface="Arial" pitchFamily="-103" charset="0"/>
                <a:cs typeface="Arial" pitchFamily="-103" charset="0"/>
              </a:rPr>
              <a:t>The quantity of aggregate supply will adjust to meet this change in the quantity of aggregate demand.</a:t>
            </a:r>
          </a:p>
        </p:txBody>
      </p:sp>
      <p:pic>
        <p:nvPicPr>
          <p:cNvPr id="5" name="Picture 4" descr="PRINECOMA2_FIGUN08.p261.jpg"/>
          <p:cNvPicPr>
            <a:picLocks noChangeAspect="1"/>
          </p:cNvPicPr>
          <p:nvPr/>
        </p:nvPicPr>
        <p:blipFill>
          <a:blip r:embed="rId3"/>
          <a:stretch>
            <a:fillRect/>
          </a:stretch>
        </p:blipFill>
        <p:spPr>
          <a:xfrm>
            <a:off x="6456839" y="1616368"/>
            <a:ext cx="2244656" cy="13964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Money Illusion</a:t>
            </a:r>
          </a:p>
        </p:txBody>
      </p:sp>
      <p:sp>
        <p:nvSpPr>
          <p:cNvPr id="37891" name="Content Placeholder 2"/>
          <p:cNvSpPr>
            <a:spLocks noGrp="1"/>
          </p:cNvSpPr>
          <p:nvPr>
            <p:ph idx="1"/>
          </p:nvPr>
        </p:nvSpPr>
        <p:spPr>
          <a:xfrm>
            <a:off x="457200" y="1712913"/>
            <a:ext cx="8229600" cy="4895850"/>
          </a:xfrm>
        </p:spPr>
        <p:txBody>
          <a:bodyPr/>
          <a:lstStyle/>
          <a:p>
            <a:r>
              <a:rPr lang="en-US" sz="3200" b="1" dirty="0">
                <a:solidFill>
                  <a:schemeClr val="accent6"/>
                </a:solidFill>
                <a:latin typeface="Arial" pitchFamily="-103" charset="0"/>
                <a:cs typeface="Arial" pitchFamily="-103" charset="0"/>
              </a:rPr>
              <a:t>Money illusion</a:t>
            </a:r>
          </a:p>
          <a:p>
            <a:pPr lvl="1"/>
            <a:r>
              <a:rPr lang="en-US" sz="2800" dirty="0">
                <a:latin typeface="Arial" pitchFamily="-103" charset="0"/>
                <a:cs typeface="Arial" pitchFamily="-103" charset="0"/>
              </a:rPr>
              <a:t>Occurs when people interpret nominal changes in wages or prices as real changes</a:t>
            </a:r>
          </a:p>
          <a:p>
            <a:pPr lvl="1"/>
            <a:endParaRPr lang="en-US" sz="800" dirty="0">
              <a:latin typeface="Arial" pitchFamily="-103" charset="0"/>
              <a:cs typeface="Arial" pitchFamily="-103" charset="0"/>
            </a:endParaRPr>
          </a:p>
          <a:p>
            <a:r>
              <a:rPr lang="en-US" sz="3200" dirty="0">
                <a:latin typeface="Arial" pitchFamily="-103" charset="0"/>
                <a:cs typeface="Arial" pitchFamily="-103" charset="0"/>
              </a:rPr>
              <a:t>Workers are very reluctant to accept pay decreases, even if the pay decrease is nominal.</a:t>
            </a:r>
          </a:p>
          <a:p>
            <a:pPr lvl="1"/>
            <a:r>
              <a:rPr lang="en-US" sz="2800" dirty="0">
                <a:latin typeface="Arial" pitchFamily="-103" charset="0"/>
                <a:cs typeface="Arial" pitchFamily="-103" charset="0"/>
              </a:rPr>
              <a:t>Firms will reduce output in response to decreases in the price level rather than cut wages.</a:t>
            </a:r>
          </a:p>
          <a:p>
            <a:endParaRPr lang="en-US" sz="28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Short-Run Aggregate Supply</a:t>
            </a:r>
          </a:p>
        </p:txBody>
      </p:sp>
      <p:sp>
        <p:nvSpPr>
          <p:cNvPr id="39939"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Whenever the long-run AS curve shifts, it takes the short-run AS curve with it.</a:t>
            </a:r>
          </a:p>
          <a:p>
            <a:endParaRPr lang="en-US" sz="800" dirty="0">
              <a:latin typeface="Arial" pitchFamily="-103" charset="0"/>
              <a:cs typeface="Arial" pitchFamily="-103" charset="0"/>
            </a:endParaRPr>
          </a:p>
          <a:p>
            <a:r>
              <a:rPr lang="en-US" sz="3200" dirty="0">
                <a:latin typeface="Arial" pitchFamily="-103" charset="0"/>
                <a:cs typeface="Arial" pitchFamily="-103" charset="0"/>
              </a:rPr>
              <a:t>Factors that shift </a:t>
            </a:r>
            <a:r>
              <a:rPr lang="en-US" sz="3200" i="1" dirty="0">
                <a:latin typeface="Arial" pitchFamily="-103" charset="0"/>
                <a:cs typeface="Arial" pitchFamily="-103" charset="0"/>
              </a:rPr>
              <a:t>only</a:t>
            </a:r>
            <a:r>
              <a:rPr lang="en-US" sz="3200" dirty="0">
                <a:latin typeface="Arial" pitchFamily="-103" charset="0"/>
                <a:cs typeface="Arial" pitchFamily="-103" charset="0"/>
              </a:rPr>
              <a:t> the short-run AS curve</a:t>
            </a:r>
          </a:p>
          <a:p>
            <a:pPr lvl="1"/>
            <a:r>
              <a:rPr lang="en-US" sz="2800" dirty="0">
                <a:latin typeface="Arial" pitchFamily="-103" charset="0"/>
                <a:cs typeface="Arial" pitchFamily="-103" charset="0"/>
              </a:rPr>
              <a:t>Changes in resource prices</a:t>
            </a:r>
          </a:p>
          <a:p>
            <a:pPr lvl="1"/>
            <a:r>
              <a:rPr lang="en-US" sz="2800" dirty="0">
                <a:latin typeface="Arial" pitchFamily="-103" charset="0"/>
                <a:cs typeface="Arial" pitchFamily="-103" charset="0"/>
              </a:rPr>
              <a:t>Changes in expectations of prices</a:t>
            </a:r>
          </a:p>
          <a:p>
            <a:pPr lvl="1"/>
            <a:r>
              <a:rPr lang="en-US" sz="2800" b="1" dirty="0">
                <a:solidFill>
                  <a:schemeClr val="accent6"/>
                </a:solidFill>
                <a:latin typeface="Arial" pitchFamily="-103" charset="0"/>
                <a:cs typeface="Arial" pitchFamily="-103" charset="0"/>
              </a:rPr>
              <a:t>Supply shocks</a:t>
            </a:r>
          </a:p>
          <a:p>
            <a:pPr lvl="2"/>
            <a:r>
              <a:rPr lang="en-US" dirty="0">
                <a:latin typeface="Arial" pitchFamily="-103" charset="0"/>
                <a:ea typeface="MS PGothic" pitchFamily="34" charset="-128"/>
                <a:cs typeface="MS PGothic" pitchFamily="34" charset="-128"/>
              </a:rPr>
              <a:t>Surprise events that change a firm’s production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descr="axes.eps"/>
          <p:cNvPicPr>
            <a:picLocks noChangeAspect="1"/>
          </p:cNvPicPr>
          <p:nvPr/>
        </p:nvPicPr>
        <p:blipFill>
          <a:blip r:embed="rId3"/>
          <a:srcRect/>
          <a:stretch>
            <a:fillRect/>
          </a:stretch>
        </p:blipFill>
        <p:spPr bwMode="auto">
          <a:xfrm>
            <a:off x="825500" y="2044700"/>
            <a:ext cx="6119813" cy="4522788"/>
          </a:xfrm>
          <a:prstGeom prst="rect">
            <a:avLst/>
          </a:prstGeom>
          <a:noFill/>
          <a:ln w="9525">
            <a:noFill/>
            <a:miter lim="800000"/>
            <a:headEnd/>
            <a:tailEnd/>
          </a:ln>
        </p:spPr>
      </p:pic>
      <p:pic>
        <p:nvPicPr>
          <p:cNvPr id="88066" name="Picture 4" descr="sras1.eps"/>
          <p:cNvPicPr>
            <a:picLocks noChangeAspect="1"/>
          </p:cNvPicPr>
          <p:nvPr/>
        </p:nvPicPr>
        <p:blipFill>
          <a:blip r:embed="rId4"/>
          <a:stretch>
            <a:fillRect/>
          </a:stretch>
        </p:blipFill>
        <p:spPr bwMode="auto">
          <a:xfrm>
            <a:off x="2916238" y="2888240"/>
            <a:ext cx="2730500" cy="2234045"/>
          </a:xfrm>
          <a:prstGeom prst="rect">
            <a:avLst/>
          </a:prstGeom>
          <a:noFill/>
          <a:ln w="9525">
            <a:noFill/>
            <a:miter lim="800000"/>
            <a:headEnd/>
            <a:tailEnd/>
          </a:ln>
        </p:spPr>
      </p:pic>
      <p:pic>
        <p:nvPicPr>
          <p:cNvPr id="6" name="Picture 5" descr="sras2.eps"/>
          <p:cNvPicPr>
            <a:picLocks noChangeAspect="1"/>
          </p:cNvPicPr>
          <p:nvPr/>
        </p:nvPicPr>
        <p:blipFill>
          <a:blip r:embed="rId5">
            <a:clrChange>
              <a:clrFrom>
                <a:srgbClr val="FFFFFF"/>
              </a:clrFrom>
              <a:clrTo>
                <a:srgbClr val="FFFFFF">
                  <a:alpha val="0"/>
                </a:srgbClr>
              </a:clrTo>
            </a:clrChange>
          </a:blip>
          <a:stretch>
            <a:fillRect/>
          </a:stretch>
        </p:blipFill>
        <p:spPr bwMode="auto">
          <a:xfrm>
            <a:off x="3553825" y="3375587"/>
            <a:ext cx="2673350" cy="2264595"/>
          </a:xfrm>
          <a:prstGeom prst="rect">
            <a:avLst/>
          </a:prstGeom>
          <a:noFill/>
          <a:ln w="9525">
            <a:noFill/>
            <a:miter lim="800000"/>
            <a:headEnd/>
            <a:tailEnd/>
          </a:ln>
        </p:spPr>
      </p:pic>
      <p:pic>
        <p:nvPicPr>
          <p:cNvPr id="7" name="Picture 6" descr="sras3.eps"/>
          <p:cNvPicPr>
            <a:picLocks noChangeAspect="1"/>
          </p:cNvPicPr>
          <p:nvPr/>
        </p:nvPicPr>
        <p:blipFill>
          <a:blip r:embed="rId6">
            <a:clrChange>
              <a:clrFrom>
                <a:srgbClr val="FFFFFF"/>
              </a:clrFrom>
              <a:clrTo>
                <a:srgbClr val="FFFFFF">
                  <a:alpha val="0"/>
                </a:srgbClr>
              </a:clrTo>
            </a:clrChange>
          </a:blip>
          <a:stretch>
            <a:fillRect/>
          </a:stretch>
        </p:blipFill>
        <p:spPr bwMode="auto">
          <a:xfrm>
            <a:off x="2357575" y="2424176"/>
            <a:ext cx="2701925" cy="2241423"/>
          </a:xfrm>
          <a:prstGeom prst="rect">
            <a:avLst/>
          </a:prstGeom>
          <a:noFill/>
          <a:ln w="9525">
            <a:noFill/>
            <a:miter lim="800000"/>
            <a:headEnd/>
            <a:tailEnd/>
          </a:ln>
        </p:spPr>
      </p:pic>
      <p:sp>
        <p:nvSpPr>
          <p:cNvPr id="88069" name="Title 8"/>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Factors That Shift the SRAS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Long-Run Equilibrium in the Economy—1 </a:t>
            </a:r>
          </a:p>
        </p:txBody>
      </p:sp>
      <p:sp>
        <p:nvSpPr>
          <p:cNvPr id="47107"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Long-run equilibrium</a:t>
            </a:r>
          </a:p>
          <a:p>
            <a:pPr lvl="1"/>
            <a:r>
              <a:rPr lang="en-US" sz="2800" dirty="0">
                <a:latin typeface="Arial" pitchFamily="-103" charset="0"/>
                <a:cs typeface="Arial" pitchFamily="-103" charset="0"/>
              </a:rPr>
              <a:t>The quantity of aggregate demand is equal to the quantity of aggregate supply.</a:t>
            </a:r>
          </a:p>
          <a:p>
            <a:pPr lvl="1"/>
            <a:endParaRPr lang="en-US" sz="800" dirty="0">
              <a:latin typeface="Arial" pitchFamily="-103" charset="0"/>
              <a:cs typeface="Arial" pitchFamily="-103" charset="0"/>
            </a:endParaRPr>
          </a:p>
          <a:p>
            <a:pPr lvl="1"/>
            <a:r>
              <a:rPr lang="en-US" sz="2800" dirty="0">
                <a:latin typeface="Arial" pitchFamily="-103" charset="0"/>
                <a:cs typeface="Arial" pitchFamily="-103" charset="0"/>
              </a:rPr>
              <a:t>The economy is at full employment.</a:t>
            </a:r>
          </a:p>
          <a:p>
            <a:pPr lvl="2"/>
            <a:r>
              <a:rPr lang="en-US" dirty="0">
                <a:latin typeface="Arial" pitchFamily="-103" charset="0"/>
                <a:ea typeface="MS PGothic" pitchFamily="34" charset="-128"/>
                <a:cs typeface="MS PGothic" pitchFamily="34" charset="-128"/>
              </a:rPr>
              <a:t>The unemployment rate is equal to the natural rate.</a:t>
            </a:r>
          </a:p>
          <a:p>
            <a:pPr lvl="2" algn="ctr"/>
            <a:endParaRPr lang="en-US" i="1" dirty="0">
              <a:solidFill>
                <a:srgbClr val="1492C7"/>
              </a:solidFill>
              <a:latin typeface="Arial" pitchFamily="-103" charset="0"/>
              <a:ea typeface="MS PGothic" pitchFamily="34" charset="-128"/>
              <a:cs typeface="MS PGothic" pitchFamily="34" charset="-128"/>
            </a:endParaRPr>
          </a:p>
          <a:p>
            <a:pPr algn="ctr">
              <a:buFont typeface="Arial" pitchFamily="-103" charset="0"/>
              <a:buNone/>
            </a:pPr>
            <a:r>
              <a:rPr lang="en-US" i="1" dirty="0">
                <a:solidFill>
                  <a:schemeClr val="accent6"/>
                </a:solidFill>
                <a:latin typeface="Arial" pitchFamily="-103" charset="0"/>
                <a:cs typeface="Arial" pitchFamily="-103" charset="0"/>
              </a:rPr>
              <a:t>LRAS = SRAS = 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Here’s a question for you…</a:t>
            </a:r>
          </a:p>
        </p:txBody>
      </p:sp>
      <p:sp>
        <p:nvSpPr>
          <p:cNvPr id="18434" name="Content Placeholder 2"/>
          <p:cNvSpPr>
            <a:spLocks noGrp="1"/>
          </p:cNvSpPr>
          <p:nvPr>
            <p:ph idx="1"/>
          </p:nvPr>
        </p:nvSpPr>
        <p:spPr>
          <a:xfrm>
            <a:off x="457200" y="1712913"/>
            <a:ext cx="8229600" cy="4895850"/>
          </a:xfrm>
        </p:spPr>
        <p:txBody>
          <a:bodyPr/>
          <a:lstStyle/>
          <a:p>
            <a:r>
              <a:rPr lang="en-US">
                <a:latin typeface="Arial" pitchFamily="-103" charset="0"/>
                <a:cs typeface="Arial" pitchFamily="-103" charset="0"/>
              </a:rPr>
              <a:t>What factors influence the price level and amount of output in the entire economy?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axes.eps"/>
          <p:cNvPicPr>
            <a:picLocks noChangeAspect="1"/>
          </p:cNvPicPr>
          <p:nvPr/>
        </p:nvPicPr>
        <p:blipFill>
          <a:blip r:embed="rId3"/>
          <a:srcRect/>
          <a:stretch>
            <a:fillRect/>
          </a:stretch>
        </p:blipFill>
        <p:spPr bwMode="auto">
          <a:xfrm>
            <a:off x="1257300" y="1609725"/>
            <a:ext cx="6000750" cy="4970463"/>
          </a:xfrm>
          <a:prstGeom prst="rect">
            <a:avLst/>
          </a:prstGeom>
          <a:noFill/>
          <a:ln w="9525">
            <a:noFill/>
            <a:miter lim="800000"/>
            <a:headEnd/>
            <a:tailEnd/>
          </a:ln>
        </p:spPr>
      </p:pic>
      <p:pic>
        <p:nvPicPr>
          <p:cNvPr id="92162" name="Picture 4" descr="lras.eps"/>
          <p:cNvPicPr>
            <a:picLocks noChangeAspect="1"/>
          </p:cNvPicPr>
          <p:nvPr/>
        </p:nvPicPr>
        <p:blipFill>
          <a:blip r:embed="rId4"/>
          <a:srcRect/>
          <a:stretch>
            <a:fillRect/>
          </a:stretch>
        </p:blipFill>
        <p:spPr bwMode="auto">
          <a:xfrm>
            <a:off x="4029075" y="2135188"/>
            <a:ext cx="592138" cy="4740275"/>
          </a:xfrm>
          <a:prstGeom prst="rect">
            <a:avLst/>
          </a:prstGeom>
          <a:noFill/>
          <a:ln w="9525">
            <a:noFill/>
            <a:miter lim="800000"/>
            <a:headEnd/>
            <a:tailEnd/>
          </a:ln>
        </p:spPr>
      </p:pic>
      <p:pic>
        <p:nvPicPr>
          <p:cNvPr id="92163" name="Picture 5" descr="sras.eps"/>
          <p:cNvPicPr>
            <a:picLocks noChangeAspect="1"/>
          </p:cNvPicPr>
          <p:nvPr/>
        </p:nvPicPr>
        <p:blipFill>
          <a:blip r:embed="rId5"/>
          <a:srcRect/>
          <a:stretch>
            <a:fillRect/>
          </a:stretch>
        </p:blipFill>
        <p:spPr bwMode="auto">
          <a:xfrm>
            <a:off x="2136775" y="2468563"/>
            <a:ext cx="3889375" cy="2782887"/>
          </a:xfrm>
          <a:prstGeom prst="rect">
            <a:avLst/>
          </a:prstGeom>
          <a:noFill/>
          <a:ln w="9525">
            <a:noFill/>
            <a:miter lim="800000"/>
            <a:headEnd/>
            <a:tailEnd/>
          </a:ln>
        </p:spPr>
      </p:pic>
      <p:pic>
        <p:nvPicPr>
          <p:cNvPr id="7" name="Picture 6" descr="ph_pl.eps"/>
          <p:cNvPicPr>
            <a:picLocks noChangeAspect="1"/>
          </p:cNvPicPr>
          <p:nvPr/>
        </p:nvPicPr>
        <p:blipFill>
          <a:blip r:embed="rId6"/>
          <a:srcRect/>
          <a:stretch>
            <a:fillRect/>
          </a:stretch>
        </p:blipFill>
        <p:spPr bwMode="auto">
          <a:xfrm>
            <a:off x="2085975" y="3200400"/>
            <a:ext cx="2900363" cy="1597025"/>
          </a:xfrm>
          <a:prstGeom prst="rect">
            <a:avLst/>
          </a:prstGeom>
          <a:noFill/>
          <a:ln w="9525">
            <a:noFill/>
            <a:miter lim="800000"/>
            <a:headEnd/>
            <a:tailEnd/>
          </a:ln>
        </p:spPr>
      </p:pic>
      <p:sp>
        <p:nvSpPr>
          <p:cNvPr id="92165" name="Title 7"/>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Long-Run Equilibrium in the Economy—2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Know—4 </a:t>
            </a: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With the AD-AS graph, what variable is on the vertical axis?</a:t>
            </a:r>
          </a:p>
          <a:p>
            <a:pPr marL="971550" lvl="1" indent="-514350">
              <a:buFont typeface="Calibri" pitchFamily="-103" charset="0"/>
              <a:buAutoNum type="alphaUcPeriod"/>
            </a:pPr>
            <a:r>
              <a:rPr lang="en-US" sz="2800" dirty="0">
                <a:latin typeface="Arial" pitchFamily="-103" charset="0"/>
                <a:cs typeface="Arial" pitchFamily="-103" charset="0"/>
              </a:rPr>
              <a:t>national income</a:t>
            </a:r>
          </a:p>
          <a:p>
            <a:pPr marL="971550" lvl="1" indent="-514350">
              <a:buFont typeface="Calibri" pitchFamily="-103" charset="0"/>
              <a:buAutoNum type="alphaUcPeriod"/>
            </a:pPr>
            <a:r>
              <a:rPr lang="en-US" sz="2800" dirty="0">
                <a:latin typeface="Arial" pitchFamily="-103" charset="0"/>
                <a:cs typeface="Arial" pitchFamily="-103" charset="0"/>
              </a:rPr>
              <a:t>the price of the good we are studying</a:t>
            </a:r>
          </a:p>
          <a:p>
            <a:pPr marL="971550" lvl="1" indent="-514350">
              <a:buFont typeface="Calibri" pitchFamily="-103" charset="0"/>
              <a:buAutoNum type="alphaUcPeriod"/>
            </a:pPr>
            <a:r>
              <a:rPr lang="en-US" sz="2800" dirty="0">
                <a:latin typeface="Arial" pitchFamily="-103" charset="0"/>
                <a:cs typeface="Arial" pitchFamily="-103" charset="0"/>
              </a:rPr>
              <a:t>the price of labor</a:t>
            </a:r>
          </a:p>
          <a:p>
            <a:pPr marL="971550" lvl="1" indent="-514350">
              <a:buFont typeface="Calibri" pitchFamily="-103" charset="0"/>
              <a:buAutoNum type="alphaUcPeriod"/>
            </a:pPr>
            <a:r>
              <a:rPr lang="en-US" sz="2800" dirty="0">
                <a:latin typeface="Arial" pitchFamily="-103" charset="0"/>
                <a:cs typeface="Arial" pitchFamily="-103" charset="0"/>
              </a:rPr>
              <a:t>the price level</a:t>
            </a:r>
          </a:p>
        </p:txBody>
      </p:sp>
      <p:sp>
        <p:nvSpPr>
          <p:cNvPr id="4" name="Rectangle 3" descr="Correct answer: D, the price level"/>
          <p:cNvSpPr/>
          <p:nvPr/>
        </p:nvSpPr>
        <p:spPr>
          <a:xfrm>
            <a:off x="864471" y="4325938"/>
            <a:ext cx="3072529" cy="5889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Using the AD and AS Model</a:t>
            </a:r>
          </a:p>
        </p:txBody>
      </p:sp>
      <p:sp>
        <p:nvSpPr>
          <p:cNvPr id="49155"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To determine how the economy moves from one long-run equilibrium to another:</a:t>
            </a:r>
          </a:p>
          <a:p>
            <a:pPr marL="914400" lvl="1" indent="-457200">
              <a:buFont typeface="Calibri" pitchFamily="-103" charset="0"/>
              <a:buAutoNum type="arabicPeriod"/>
            </a:pPr>
            <a:r>
              <a:rPr lang="en-US" sz="2400" dirty="0">
                <a:latin typeface="Arial" pitchFamily="-103" charset="0"/>
                <a:cs typeface="Arial" pitchFamily="-103" charset="0"/>
              </a:rPr>
              <a:t>Begin with the model in long-run equilibrium.</a:t>
            </a:r>
          </a:p>
          <a:p>
            <a:pPr marL="914400" lvl="1" indent="-457200">
              <a:buFont typeface="Calibri" pitchFamily="-103" charset="0"/>
              <a:buAutoNum type="arabicPeriod"/>
            </a:pPr>
            <a:r>
              <a:rPr lang="en-US" sz="2400" dirty="0">
                <a:latin typeface="Arial" pitchFamily="-103" charset="0"/>
                <a:cs typeface="Arial" pitchFamily="-103" charset="0"/>
              </a:rPr>
              <a:t>Determine which curve(s) are affected by the change(s) and the direction(s) of the change(s).</a:t>
            </a:r>
          </a:p>
          <a:p>
            <a:pPr marL="914400" lvl="1" indent="-457200">
              <a:buFont typeface="Calibri" pitchFamily="-103" charset="0"/>
              <a:buAutoNum type="arabicPeriod"/>
            </a:pPr>
            <a:r>
              <a:rPr lang="en-US" sz="2400" dirty="0">
                <a:latin typeface="Arial" pitchFamily="-103" charset="0"/>
                <a:cs typeface="Arial" pitchFamily="-103" charset="0"/>
              </a:rPr>
              <a:t>Shift the curve(s) in the appropriate direction(s).</a:t>
            </a:r>
          </a:p>
          <a:p>
            <a:pPr marL="914400" lvl="1" indent="-457200">
              <a:buFont typeface="Calibri" pitchFamily="-103" charset="0"/>
              <a:buAutoNum type="arabicPeriod"/>
            </a:pPr>
            <a:r>
              <a:rPr lang="en-US" sz="2400" dirty="0">
                <a:latin typeface="Arial" pitchFamily="-103" charset="0"/>
                <a:cs typeface="Arial" pitchFamily="-103" charset="0"/>
              </a:rPr>
              <a:t>Determine the new short-run and/or long-run equilibrium points.</a:t>
            </a:r>
          </a:p>
          <a:p>
            <a:pPr marL="914400" lvl="1" indent="-457200">
              <a:buFont typeface="Calibri" pitchFamily="-103" charset="0"/>
              <a:buAutoNum type="arabicPeriod"/>
            </a:pPr>
            <a:r>
              <a:rPr lang="en-US" sz="2400" dirty="0">
                <a:latin typeface="Arial" pitchFamily="-103" charset="0"/>
                <a:cs typeface="Arial" pitchFamily="-103" charset="0"/>
              </a:rPr>
              <a:t>Compare the new equilibrium(s) with the starting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Adjustments to Shifts in Long-Run AS</a:t>
            </a:r>
          </a:p>
        </p:txBody>
      </p:sp>
      <p:sp>
        <p:nvSpPr>
          <p:cNvPr id="98306" name="Content Placeholder 2"/>
          <p:cNvSpPr>
            <a:spLocks noGrp="1"/>
          </p:cNvSpPr>
          <p:nvPr>
            <p:ph idx="1"/>
          </p:nvPr>
        </p:nvSpPr>
        <p:spPr>
          <a:xfrm>
            <a:off x="457200" y="1712913"/>
            <a:ext cx="8564563" cy="4895850"/>
          </a:xfrm>
        </p:spPr>
        <p:txBody>
          <a:bodyPr/>
          <a:lstStyle/>
          <a:p>
            <a:r>
              <a:rPr lang="en-US" sz="3200" dirty="0">
                <a:latin typeface="Arial" pitchFamily="-103" charset="0"/>
                <a:cs typeface="Arial" pitchFamily="-103" charset="0"/>
              </a:rPr>
              <a:t>Suppose we have a technology shock</a:t>
            </a:r>
          </a:p>
          <a:p>
            <a:pPr lvl="1"/>
            <a:r>
              <a:rPr lang="en-US" sz="2800" dirty="0">
                <a:latin typeface="Arial" pitchFamily="-103" charset="0"/>
                <a:cs typeface="Arial" pitchFamily="-103" charset="0"/>
              </a:rPr>
              <a:t>Which curves shift?</a:t>
            </a:r>
          </a:p>
          <a:p>
            <a:pPr lvl="2"/>
            <a:r>
              <a:rPr lang="en-US" dirty="0">
                <a:latin typeface="Arial" pitchFamily="-103" charset="0"/>
                <a:ea typeface="MS PGothic" pitchFamily="34" charset="-128"/>
                <a:cs typeface="MS PGothic" pitchFamily="34" charset="-128"/>
              </a:rPr>
              <a:t>Both LRAS and SRAS</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In what direction?</a:t>
            </a:r>
          </a:p>
          <a:p>
            <a:pPr lvl="2"/>
            <a:r>
              <a:rPr lang="en-US" dirty="0">
                <a:latin typeface="Arial" pitchFamily="-103" charset="0"/>
                <a:ea typeface="MS PGothic" pitchFamily="34" charset="-128"/>
                <a:cs typeface="MS PGothic" pitchFamily="34" charset="-128"/>
              </a:rPr>
              <a:t>To the right (increase)</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What happens to the equilibrium price level and real GDP?</a:t>
            </a:r>
          </a:p>
          <a:p>
            <a:pPr lvl="2"/>
            <a:r>
              <a:rPr lang="en-US" dirty="0">
                <a:latin typeface="Arial" pitchFamily="-103" charset="0"/>
                <a:ea typeface="MS PGothic" pitchFamily="34" charset="-128"/>
                <a:cs typeface="MS PGothic" pitchFamily="34" charset="-128"/>
              </a:rPr>
              <a:t>Price level falls</a:t>
            </a:r>
          </a:p>
          <a:p>
            <a:pPr lvl="2"/>
            <a:r>
              <a:rPr lang="en-US" dirty="0">
                <a:latin typeface="Arial" pitchFamily="-103" charset="0"/>
                <a:ea typeface="MS PGothic" pitchFamily="34" charset="-128"/>
                <a:cs typeface="MS PGothic" pitchFamily="34" charset="-128"/>
              </a:rPr>
              <a:t>Real GDP rises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axes.eps"/>
          <p:cNvPicPr>
            <a:picLocks noChangeAspect="1"/>
          </p:cNvPicPr>
          <p:nvPr/>
        </p:nvPicPr>
        <p:blipFill>
          <a:blip r:embed="rId3"/>
          <a:srcRect/>
          <a:stretch>
            <a:fillRect/>
          </a:stretch>
        </p:blipFill>
        <p:spPr bwMode="auto">
          <a:xfrm>
            <a:off x="931863" y="1308100"/>
            <a:ext cx="6054725" cy="5041900"/>
          </a:xfrm>
          <a:prstGeom prst="rect">
            <a:avLst/>
          </a:prstGeom>
          <a:noFill/>
          <a:ln w="9525">
            <a:noFill/>
            <a:miter lim="800000"/>
            <a:headEnd/>
            <a:tailEnd/>
          </a:ln>
        </p:spPr>
      </p:pic>
      <p:pic>
        <p:nvPicPr>
          <p:cNvPr id="100354" name="Picture 5" descr="lras1.eps"/>
          <p:cNvPicPr>
            <a:picLocks noChangeAspect="1"/>
          </p:cNvPicPr>
          <p:nvPr/>
        </p:nvPicPr>
        <p:blipFill>
          <a:blip r:embed="rId4"/>
          <a:srcRect/>
          <a:stretch>
            <a:fillRect/>
          </a:stretch>
        </p:blipFill>
        <p:spPr bwMode="auto">
          <a:xfrm>
            <a:off x="3687763" y="1917700"/>
            <a:ext cx="546100" cy="4106863"/>
          </a:xfrm>
          <a:prstGeom prst="rect">
            <a:avLst/>
          </a:prstGeom>
          <a:noFill/>
          <a:ln w="9525">
            <a:noFill/>
            <a:miter lim="800000"/>
            <a:headEnd/>
            <a:tailEnd/>
          </a:ln>
        </p:spPr>
      </p:pic>
      <p:pic>
        <p:nvPicPr>
          <p:cNvPr id="7" name="Picture 6" descr="lras2.eps"/>
          <p:cNvPicPr>
            <a:picLocks noChangeAspect="1"/>
          </p:cNvPicPr>
          <p:nvPr/>
        </p:nvPicPr>
        <p:blipFill>
          <a:blip r:embed="rId5"/>
          <a:srcRect/>
          <a:stretch>
            <a:fillRect/>
          </a:stretch>
        </p:blipFill>
        <p:spPr bwMode="auto">
          <a:xfrm>
            <a:off x="3319463" y="1900238"/>
            <a:ext cx="3119437" cy="4132262"/>
          </a:xfrm>
          <a:prstGeom prst="rect">
            <a:avLst/>
          </a:prstGeom>
          <a:noFill/>
          <a:ln w="9525">
            <a:noFill/>
            <a:miter lim="800000"/>
            <a:headEnd/>
            <a:tailEnd/>
          </a:ln>
        </p:spPr>
      </p:pic>
      <p:pic>
        <p:nvPicPr>
          <p:cNvPr id="100356" name="Picture 7" descr="sras1.eps"/>
          <p:cNvPicPr>
            <a:picLocks noChangeAspect="1"/>
          </p:cNvPicPr>
          <p:nvPr/>
        </p:nvPicPr>
        <p:blipFill>
          <a:blip r:embed="rId6"/>
          <a:srcRect/>
          <a:stretch>
            <a:fillRect/>
          </a:stretch>
        </p:blipFill>
        <p:spPr bwMode="auto">
          <a:xfrm>
            <a:off x="1671638" y="2336800"/>
            <a:ext cx="4210050" cy="2859088"/>
          </a:xfrm>
          <a:prstGeom prst="rect">
            <a:avLst/>
          </a:prstGeom>
          <a:noFill/>
          <a:ln w="9525">
            <a:noFill/>
            <a:miter lim="800000"/>
            <a:headEnd/>
            <a:tailEnd/>
          </a:ln>
        </p:spPr>
      </p:pic>
      <p:pic>
        <p:nvPicPr>
          <p:cNvPr id="9" name="Picture 8" descr="u.eps"/>
          <p:cNvPicPr>
            <a:picLocks noChangeAspect="1"/>
          </p:cNvPicPr>
          <p:nvPr/>
        </p:nvPicPr>
        <p:blipFill>
          <a:blip r:embed="rId7"/>
          <a:srcRect/>
          <a:stretch>
            <a:fillRect/>
          </a:stretch>
        </p:blipFill>
        <p:spPr bwMode="auto">
          <a:xfrm>
            <a:off x="3921125" y="6030913"/>
            <a:ext cx="520700" cy="571500"/>
          </a:xfrm>
          <a:prstGeom prst="rect">
            <a:avLst/>
          </a:prstGeom>
          <a:noFill/>
          <a:ln w="9525">
            <a:noFill/>
            <a:miter lim="800000"/>
            <a:headEnd/>
            <a:tailEnd/>
          </a:ln>
        </p:spPr>
      </p:pic>
      <p:pic>
        <p:nvPicPr>
          <p:cNvPr id="4" name="Picture 3" descr="95.eps"/>
          <p:cNvPicPr>
            <a:picLocks noChangeAspect="1"/>
          </p:cNvPicPr>
          <p:nvPr/>
        </p:nvPicPr>
        <p:blipFill>
          <a:blip r:embed="rId8"/>
          <a:srcRect/>
          <a:stretch>
            <a:fillRect/>
          </a:stretch>
        </p:blipFill>
        <p:spPr bwMode="auto">
          <a:xfrm>
            <a:off x="1795463" y="4144963"/>
            <a:ext cx="2859087" cy="234950"/>
          </a:xfrm>
          <a:prstGeom prst="rect">
            <a:avLst/>
          </a:prstGeom>
          <a:noFill/>
          <a:ln w="9525">
            <a:noFill/>
            <a:miter lim="800000"/>
            <a:headEnd/>
            <a:tailEnd/>
          </a:ln>
        </p:spPr>
      </p:pic>
      <p:sp>
        <p:nvSpPr>
          <p:cNvPr id="100359" name="Title 9"/>
          <p:cNvSpPr>
            <a:spLocks noGrp="1"/>
          </p:cNvSpPr>
          <p:nvPr>
            <p:ph type="title"/>
          </p:nvPr>
        </p:nvSpPr>
        <p:spPr>
          <a:xfrm>
            <a:off x="490538" y="-17463"/>
            <a:ext cx="8229600" cy="768351"/>
          </a:xfrm>
        </p:spPr>
        <p:txBody>
          <a:bodyPr/>
          <a:lstStyle/>
          <a:p>
            <a:r>
              <a:rPr lang="en-US">
                <a:latin typeface="Arial" pitchFamily="-103" charset="0"/>
                <a:ea typeface="MS PGothic" pitchFamily="34" charset="-128"/>
                <a:cs typeface="MS PGothic" pitchFamily="34" charset="-128"/>
              </a:rPr>
              <a:t>Increase in Long-Run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Adjustments to Shifts in Short-Run AS—1 </a:t>
            </a:r>
          </a:p>
        </p:txBody>
      </p:sp>
      <p:sp>
        <p:nvSpPr>
          <p:cNvPr id="102402" name="Content Placeholder 2"/>
          <p:cNvSpPr>
            <a:spLocks noGrp="1"/>
          </p:cNvSpPr>
          <p:nvPr>
            <p:ph idx="1"/>
          </p:nvPr>
        </p:nvSpPr>
        <p:spPr>
          <a:xfrm>
            <a:off x="457200" y="1566863"/>
            <a:ext cx="8229600" cy="5041900"/>
          </a:xfrm>
        </p:spPr>
        <p:txBody>
          <a:bodyPr/>
          <a:lstStyle/>
          <a:p>
            <a:r>
              <a:rPr lang="en-US" sz="3200" dirty="0">
                <a:latin typeface="Arial" pitchFamily="-103" charset="0"/>
                <a:cs typeface="Arial" pitchFamily="-103" charset="0"/>
              </a:rPr>
              <a:t>Suppose there is a short-run supply shock caused by an oil pipeline break</a:t>
            </a:r>
          </a:p>
          <a:p>
            <a:pPr lvl="1"/>
            <a:r>
              <a:rPr lang="en-US" sz="2800" dirty="0">
                <a:latin typeface="Arial" pitchFamily="-103" charset="0"/>
                <a:cs typeface="Arial" pitchFamily="-103" charset="0"/>
              </a:rPr>
              <a:t>Which curves shift?</a:t>
            </a:r>
          </a:p>
          <a:p>
            <a:pPr lvl="2"/>
            <a:r>
              <a:rPr lang="en-US" dirty="0">
                <a:latin typeface="Arial" pitchFamily="-103" charset="0"/>
                <a:ea typeface="MS PGothic" pitchFamily="34" charset="-128"/>
                <a:cs typeface="MS PGothic" pitchFamily="34" charset="-128"/>
              </a:rPr>
              <a:t>Just SRAS</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In what direction?</a:t>
            </a:r>
          </a:p>
          <a:p>
            <a:pPr lvl="2"/>
            <a:r>
              <a:rPr lang="en-US" dirty="0">
                <a:latin typeface="Arial" pitchFamily="-103" charset="0"/>
                <a:ea typeface="MS PGothic" pitchFamily="34" charset="-128"/>
                <a:cs typeface="MS PGothic" pitchFamily="34" charset="-128"/>
              </a:rPr>
              <a:t>To the left (decrease)</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What happens to the equilibrium price level and real GDP in the short run?</a:t>
            </a:r>
          </a:p>
          <a:p>
            <a:pPr lvl="2"/>
            <a:r>
              <a:rPr lang="en-US" dirty="0">
                <a:latin typeface="Arial" pitchFamily="-103" charset="0"/>
                <a:ea typeface="MS PGothic" pitchFamily="34" charset="-128"/>
                <a:cs typeface="MS PGothic" pitchFamily="34" charset="-128"/>
              </a:rPr>
              <a:t>Price level rises</a:t>
            </a:r>
          </a:p>
          <a:p>
            <a:pPr lvl="2"/>
            <a:r>
              <a:rPr lang="en-US" dirty="0">
                <a:latin typeface="Arial" pitchFamily="-103" charset="0"/>
                <a:ea typeface="MS PGothic" pitchFamily="34" charset="-128"/>
                <a:cs typeface="MS PGothic" pitchFamily="34" charset="-128"/>
              </a:rPr>
              <a:t>Real GDP falls </a:t>
            </a:r>
          </a:p>
          <a:p>
            <a:endParaRPr lang="en-US" sz="32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Adjustments to Shifts in Short-Run AS—2 </a:t>
            </a:r>
          </a:p>
        </p:txBody>
      </p:sp>
      <p:sp>
        <p:nvSpPr>
          <p:cNvPr id="104450" name="Content Placeholder 2"/>
          <p:cNvSpPr>
            <a:spLocks noGrp="1"/>
          </p:cNvSpPr>
          <p:nvPr>
            <p:ph idx="1"/>
          </p:nvPr>
        </p:nvSpPr>
        <p:spPr>
          <a:xfrm>
            <a:off x="457200" y="1566863"/>
            <a:ext cx="8229600" cy="5041900"/>
          </a:xfrm>
        </p:spPr>
        <p:txBody>
          <a:bodyPr/>
          <a:lstStyle/>
          <a:p>
            <a:r>
              <a:rPr lang="en-US" sz="3200" dirty="0">
                <a:latin typeface="Arial" pitchFamily="-103" charset="0"/>
                <a:cs typeface="Arial" pitchFamily="-103" charset="0"/>
              </a:rPr>
              <a:t>Is that the end of the story?</a:t>
            </a:r>
          </a:p>
          <a:p>
            <a:pPr lvl="1"/>
            <a:r>
              <a:rPr lang="en-US" sz="2800" dirty="0">
                <a:latin typeface="Arial" pitchFamily="-103" charset="0"/>
                <a:cs typeface="Arial" pitchFamily="-103" charset="0"/>
              </a:rPr>
              <a:t>We are not in long-run equilibrium any longer.</a:t>
            </a:r>
          </a:p>
          <a:p>
            <a:pPr lvl="1"/>
            <a:r>
              <a:rPr lang="en-US" sz="2800" dirty="0">
                <a:latin typeface="Arial" pitchFamily="-103" charset="0"/>
                <a:cs typeface="Arial" pitchFamily="-103" charset="0"/>
              </a:rPr>
              <a:t>Unemployment rate &gt; u*</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Because the supply shock is temporary, eventually the SRAS will shift back to the right again.</a:t>
            </a:r>
          </a:p>
          <a:p>
            <a:pPr lvl="1"/>
            <a:r>
              <a:rPr lang="en-US" sz="2800" dirty="0">
                <a:latin typeface="Arial" pitchFamily="-103" charset="0"/>
                <a:cs typeface="Arial" pitchFamily="-103" charset="0"/>
              </a:rPr>
              <a:t>Price level, real GDP, and unemployment all return to original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45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4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5" descr="lras.eps"/>
          <p:cNvPicPr>
            <a:picLocks noChangeAspect="1"/>
          </p:cNvPicPr>
          <p:nvPr/>
        </p:nvPicPr>
        <p:blipFill>
          <a:blip r:embed="rId3"/>
          <a:srcRect/>
          <a:stretch>
            <a:fillRect/>
          </a:stretch>
        </p:blipFill>
        <p:spPr bwMode="auto">
          <a:xfrm>
            <a:off x="3944938" y="1817688"/>
            <a:ext cx="822325" cy="4759325"/>
          </a:xfrm>
          <a:prstGeom prst="rect">
            <a:avLst/>
          </a:prstGeom>
          <a:noFill/>
          <a:ln w="9525">
            <a:noFill/>
            <a:miter lim="800000"/>
            <a:headEnd/>
            <a:tailEnd/>
          </a:ln>
        </p:spPr>
      </p:pic>
      <p:pic>
        <p:nvPicPr>
          <p:cNvPr id="106498" name="Picture 6" descr="sras1.eps"/>
          <p:cNvPicPr>
            <a:picLocks noChangeAspect="1"/>
          </p:cNvPicPr>
          <p:nvPr/>
        </p:nvPicPr>
        <p:blipFill>
          <a:blip r:embed="rId4"/>
          <a:srcRect/>
          <a:stretch>
            <a:fillRect/>
          </a:stretch>
        </p:blipFill>
        <p:spPr bwMode="auto">
          <a:xfrm>
            <a:off x="1681163" y="2300288"/>
            <a:ext cx="4249737" cy="2946400"/>
          </a:xfrm>
          <a:prstGeom prst="rect">
            <a:avLst/>
          </a:prstGeom>
          <a:noFill/>
          <a:ln w="9525">
            <a:noFill/>
            <a:miter lim="800000"/>
            <a:headEnd/>
            <a:tailEnd/>
          </a:ln>
        </p:spPr>
      </p:pic>
      <p:pic>
        <p:nvPicPr>
          <p:cNvPr id="8" name="Picture 7" descr="sras2.eps"/>
          <p:cNvPicPr>
            <a:picLocks noChangeAspect="1"/>
          </p:cNvPicPr>
          <p:nvPr/>
        </p:nvPicPr>
        <p:blipFill>
          <a:blip r:embed="rId5"/>
          <a:srcRect/>
          <a:stretch>
            <a:fillRect/>
          </a:stretch>
        </p:blipFill>
        <p:spPr bwMode="auto">
          <a:xfrm>
            <a:off x="2565400" y="1778000"/>
            <a:ext cx="3030538" cy="2862263"/>
          </a:xfrm>
          <a:prstGeom prst="rect">
            <a:avLst/>
          </a:prstGeom>
          <a:noFill/>
          <a:ln w="9525">
            <a:noFill/>
            <a:miter lim="800000"/>
            <a:headEnd/>
            <a:tailEnd/>
          </a:ln>
        </p:spPr>
      </p:pic>
      <p:pic>
        <p:nvPicPr>
          <p:cNvPr id="106500" name="Picture 4" descr="axes.eps"/>
          <p:cNvPicPr>
            <a:picLocks noChangeAspect="1"/>
          </p:cNvPicPr>
          <p:nvPr/>
        </p:nvPicPr>
        <p:blipFill>
          <a:blip r:embed="rId6"/>
          <a:srcRect/>
          <a:stretch>
            <a:fillRect/>
          </a:stretch>
        </p:blipFill>
        <p:spPr bwMode="auto">
          <a:xfrm>
            <a:off x="906463" y="1190625"/>
            <a:ext cx="6459537" cy="5241925"/>
          </a:xfrm>
          <a:prstGeom prst="rect">
            <a:avLst/>
          </a:prstGeom>
          <a:noFill/>
          <a:ln w="9525">
            <a:noFill/>
            <a:miter lim="800000"/>
            <a:headEnd/>
            <a:tailEnd/>
          </a:ln>
        </p:spPr>
      </p:pic>
      <p:pic>
        <p:nvPicPr>
          <p:cNvPr id="2" name="Picture 3" descr="105.eps"/>
          <p:cNvPicPr>
            <a:picLocks noChangeAspect="1"/>
          </p:cNvPicPr>
          <p:nvPr/>
        </p:nvPicPr>
        <p:blipFill>
          <a:blip r:embed="rId7"/>
          <a:srcRect/>
          <a:stretch>
            <a:fillRect/>
          </a:stretch>
        </p:blipFill>
        <p:spPr bwMode="auto">
          <a:xfrm>
            <a:off x="1714500" y="3351213"/>
            <a:ext cx="2238375" cy="2776537"/>
          </a:xfrm>
          <a:prstGeom prst="rect">
            <a:avLst/>
          </a:prstGeom>
          <a:noFill/>
          <a:ln w="9525">
            <a:noFill/>
            <a:miter lim="800000"/>
            <a:headEnd/>
            <a:tailEnd/>
          </a:ln>
        </p:spPr>
      </p:pic>
      <p:pic>
        <p:nvPicPr>
          <p:cNvPr id="9" name="Picture 8" descr="u.eps"/>
          <p:cNvPicPr>
            <a:picLocks noChangeAspect="1"/>
          </p:cNvPicPr>
          <p:nvPr/>
        </p:nvPicPr>
        <p:blipFill>
          <a:blip r:embed="rId8"/>
          <a:srcRect/>
          <a:stretch>
            <a:fillRect/>
          </a:stretch>
        </p:blipFill>
        <p:spPr bwMode="auto">
          <a:xfrm>
            <a:off x="3155950" y="6161088"/>
            <a:ext cx="595313" cy="425450"/>
          </a:xfrm>
          <a:prstGeom prst="rect">
            <a:avLst/>
          </a:prstGeom>
          <a:noFill/>
          <a:ln w="9525">
            <a:noFill/>
            <a:miter lim="800000"/>
            <a:headEnd/>
            <a:tailEnd/>
          </a:ln>
        </p:spPr>
      </p:pic>
      <p:pic>
        <p:nvPicPr>
          <p:cNvPr id="10" name="Picture 9" descr="arrow.eps"/>
          <p:cNvPicPr>
            <a:picLocks noChangeAspect="1"/>
          </p:cNvPicPr>
          <p:nvPr/>
        </p:nvPicPr>
        <p:blipFill>
          <a:blip r:embed="rId9"/>
          <a:srcRect/>
          <a:stretch>
            <a:fillRect/>
          </a:stretch>
        </p:blipFill>
        <p:spPr bwMode="auto">
          <a:xfrm>
            <a:off x="4633913" y="2684463"/>
            <a:ext cx="368300" cy="225425"/>
          </a:xfrm>
          <a:prstGeom prst="rect">
            <a:avLst/>
          </a:prstGeom>
          <a:noFill/>
          <a:ln w="9525">
            <a:noFill/>
            <a:miter lim="800000"/>
            <a:headEnd/>
            <a:tailEnd/>
          </a:ln>
        </p:spPr>
      </p:pic>
      <p:sp>
        <p:nvSpPr>
          <p:cNvPr id="106504" name="Title 10"/>
          <p:cNvSpPr>
            <a:spLocks noGrp="1"/>
          </p:cNvSpPr>
          <p:nvPr>
            <p:ph type="title"/>
          </p:nvPr>
        </p:nvSpPr>
        <p:spPr>
          <a:xfrm>
            <a:off x="490538" y="-17463"/>
            <a:ext cx="8229600" cy="768351"/>
          </a:xfrm>
        </p:spPr>
        <p:txBody>
          <a:bodyPr/>
          <a:lstStyle/>
          <a:p>
            <a:r>
              <a:rPr lang="en-US" sz="4000">
                <a:latin typeface="Arial" pitchFamily="-103" charset="0"/>
                <a:ea typeface="MS PGothic" pitchFamily="34" charset="-128"/>
                <a:cs typeface="MS PGothic" pitchFamily="34" charset="-128"/>
              </a:rPr>
              <a:t>An Unexpected Decline in SRAS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sz="4200">
                <a:latin typeface="Arial" pitchFamily="-103" charset="0"/>
                <a:ea typeface="MS PGothic" pitchFamily="34" charset="-128"/>
                <a:cs typeface="MS PGothic" pitchFamily="34" charset="-128"/>
              </a:rPr>
              <a:t>Adjustments to Shifts in AD</a:t>
            </a:r>
            <a:r>
              <a:rPr lang="en-US" sz="4000">
                <a:latin typeface="Arial" pitchFamily="-103" charset="0"/>
                <a:ea typeface="MS PGothic" pitchFamily="34" charset="-128"/>
                <a:cs typeface="MS PGothic" pitchFamily="34" charset="-128"/>
              </a:rPr>
              <a:t>—</a:t>
            </a:r>
            <a:r>
              <a:rPr lang="en-US" sz="4200">
                <a:latin typeface="Arial" pitchFamily="-103" charset="0"/>
                <a:ea typeface="MS PGothic" pitchFamily="34" charset="-128"/>
                <a:cs typeface="MS PGothic" pitchFamily="34" charset="-128"/>
              </a:rPr>
              <a:t>1 </a:t>
            </a:r>
          </a:p>
        </p:txBody>
      </p:sp>
      <p:sp>
        <p:nvSpPr>
          <p:cNvPr id="54275" name="Content Placeholder 2"/>
          <p:cNvSpPr>
            <a:spLocks noGrp="1"/>
          </p:cNvSpPr>
          <p:nvPr>
            <p:ph idx="1"/>
          </p:nvPr>
        </p:nvSpPr>
        <p:spPr>
          <a:xfrm>
            <a:off x="457200" y="1676400"/>
            <a:ext cx="8229600" cy="4932363"/>
          </a:xfrm>
        </p:spPr>
        <p:txBody>
          <a:bodyPr>
            <a:normAutofit/>
          </a:bodyPr>
          <a:lstStyle/>
          <a:p>
            <a:pPr>
              <a:lnSpc>
                <a:spcPct val="90000"/>
              </a:lnSpc>
            </a:pPr>
            <a:r>
              <a:rPr lang="en-US" sz="3200" dirty="0">
                <a:latin typeface="Arial" pitchFamily="-103" charset="0"/>
                <a:cs typeface="Arial" pitchFamily="-103" charset="0"/>
              </a:rPr>
              <a:t>Suppose that consumer confidence rises and people start spending more</a:t>
            </a:r>
          </a:p>
          <a:p>
            <a:pPr lvl="1">
              <a:lnSpc>
                <a:spcPct val="90000"/>
              </a:lnSpc>
            </a:pPr>
            <a:r>
              <a:rPr lang="en-US" sz="2800" dirty="0">
                <a:latin typeface="Arial" pitchFamily="-103" charset="0"/>
                <a:cs typeface="Arial" pitchFamily="-103" charset="0"/>
              </a:rPr>
              <a:t>Which curves shift?</a:t>
            </a:r>
          </a:p>
          <a:p>
            <a:pPr lvl="2">
              <a:lnSpc>
                <a:spcPct val="90000"/>
              </a:lnSpc>
            </a:pPr>
            <a:r>
              <a:rPr lang="en-US" dirty="0">
                <a:latin typeface="Arial" pitchFamily="-103" charset="0"/>
                <a:ea typeface="MS PGothic" pitchFamily="34" charset="-128"/>
                <a:cs typeface="MS PGothic" pitchFamily="34" charset="-128"/>
              </a:rPr>
              <a:t>AD</a:t>
            </a:r>
          </a:p>
          <a:p>
            <a:pPr lvl="2">
              <a:lnSpc>
                <a:spcPct val="90000"/>
              </a:lnSpc>
            </a:pPr>
            <a:endParaRPr lang="en-US" sz="800" dirty="0">
              <a:latin typeface="Arial" pitchFamily="-103" charset="0"/>
              <a:ea typeface="MS PGothic" pitchFamily="34" charset="-128"/>
              <a:cs typeface="MS PGothic" pitchFamily="34" charset="-128"/>
            </a:endParaRPr>
          </a:p>
          <a:p>
            <a:pPr lvl="1">
              <a:lnSpc>
                <a:spcPct val="90000"/>
              </a:lnSpc>
            </a:pPr>
            <a:r>
              <a:rPr lang="en-US" sz="2800" dirty="0">
                <a:latin typeface="Arial" pitchFamily="-103" charset="0"/>
                <a:cs typeface="Arial" pitchFamily="-103" charset="0"/>
              </a:rPr>
              <a:t>What direction?</a:t>
            </a:r>
          </a:p>
          <a:p>
            <a:pPr lvl="2">
              <a:lnSpc>
                <a:spcPct val="90000"/>
              </a:lnSpc>
            </a:pPr>
            <a:r>
              <a:rPr lang="en-US" dirty="0">
                <a:latin typeface="Arial" pitchFamily="-103" charset="0"/>
                <a:ea typeface="MS PGothic" pitchFamily="34" charset="-128"/>
                <a:cs typeface="MS PGothic" pitchFamily="34" charset="-128"/>
              </a:rPr>
              <a:t>To the right (increase)</a:t>
            </a:r>
          </a:p>
          <a:p>
            <a:pPr lvl="2">
              <a:lnSpc>
                <a:spcPct val="90000"/>
              </a:lnSpc>
            </a:pPr>
            <a:endParaRPr lang="en-US" sz="800" dirty="0">
              <a:latin typeface="Arial" pitchFamily="-103" charset="0"/>
              <a:ea typeface="MS PGothic" pitchFamily="34" charset="-128"/>
              <a:cs typeface="MS PGothic" pitchFamily="34" charset="-128"/>
            </a:endParaRPr>
          </a:p>
          <a:p>
            <a:pPr lvl="1">
              <a:lnSpc>
                <a:spcPct val="90000"/>
              </a:lnSpc>
            </a:pPr>
            <a:r>
              <a:rPr lang="en-US" sz="2800" dirty="0">
                <a:latin typeface="Arial" pitchFamily="-103" charset="0"/>
                <a:cs typeface="Arial" pitchFamily="-103" charset="0"/>
              </a:rPr>
              <a:t>What happens to the equilibrium price level and real GDP in the short run?</a:t>
            </a:r>
          </a:p>
          <a:p>
            <a:pPr lvl="2">
              <a:lnSpc>
                <a:spcPct val="90000"/>
              </a:lnSpc>
            </a:pPr>
            <a:r>
              <a:rPr lang="en-US" dirty="0">
                <a:latin typeface="Arial" pitchFamily="-103" charset="0"/>
                <a:ea typeface="MS PGothic" pitchFamily="34" charset="-128"/>
                <a:cs typeface="MS PGothic" pitchFamily="34" charset="-128"/>
              </a:rPr>
              <a:t>Price level rises</a:t>
            </a:r>
          </a:p>
          <a:p>
            <a:pPr lvl="2">
              <a:lnSpc>
                <a:spcPct val="90000"/>
              </a:lnSpc>
            </a:pPr>
            <a:r>
              <a:rPr lang="en-US" dirty="0">
                <a:latin typeface="Arial" pitchFamily="-103" charset="0"/>
                <a:ea typeface="MS PGothic" pitchFamily="34" charset="-128"/>
                <a:cs typeface="MS PGothic" pitchFamily="34" charset="-128"/>
              </a:rPr>
              <a:t>Real GDP rises</a:t>
            </a:r>
          </a:p>
          <a:p>
            <a:pPr>
              <a:lnSpc>
                <a:spcPct val="90000"/>
              </a:lnSpc>
            </a:pPr>
            <a:endParaRPr lang="en-US" sz="32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527175"/>
          </a:xfrm>
        </p:spPr>
        <p:txBody>
          <a:bodyPr/>
          <a:lstStyle/>
          <a:p>
            <a:r>
              <a:rPr lang="en-US" sz="4200">
                <a:latin typeface="Arial" pitchFamily="-103" charset="0"/>
                <a:ea typeface="MS PGothic" pitchFamily="34" charset="-128"/>
                <a:cs typeface="MS PGothic" pitchFamily="34" charset="-128"/>
              </a:rPr>
              <a:t>Adjustments to Shifts in AD</a:t>
            </a:r>
            <a:r>
              <a:rPr lang="en-US" sz="4000">
                <a:latin typeface="Arial" pitchFamily="-103" charset="0"/>
                <a:ea typeface="MS PGothic" pitchFamily="34" charset="-128"/>
                <a:cs typeface="MS PGothic" pitchFamily="34" charset="-128"/>
              </a:rPr>
              <a:t>—</a:t>
            </a:r>
            <a:r>
              <a:rPr lang="en-US" sz="4200">
                <a:latin typeface="Arial" pitchFamily="-103" charset="0"/>
                <a:ea typeface="MS PGothic" pitchFamily="34" charset="-128"/>
                <a:cs typeface="MS PGothic" pitchFamily="34" charset="-128"/>
              </a:rPr>
              <a:t>2 </a:t>
            </a:r>
          </a:p>
        </p:txBody>
      </p:sp>
      <p:sp>
        <p:nvSpPr>
          <p:cNvPr id="110594" name="Content Placeholder 2"/>
          <p:cNvSpPr>
            <a:spLocks noGrp="1"/>
          </p:cNvSpPr>
          <p:nvPr>
            <p:ph idx="1"/>
          </p:nvPr>
        </p:nvSpPr>
        <p:spPr>
          <a:xfrm>
            <a:off x="457200" y="1758950"/>
            <a:ext cx="8229600" cy="4849813"/>
          </a:xfrm>
        </p:spPr>
        <p:txBody>
          <a:bodyPr/>
          <a:lstStyle/>
          <a:p>
            <a:r>
              <a:rPr lang="en-US" sz="3200" dirty="0">
                <a:latin typeface="Arial" pitchFamily="-103" charset="0"/>
                <a:cs typeface="Arial" pitchFamily="-103" charset="0"/>
              </a:rPr>
              <a:t>Is that the end of the story?</a:t>
            </a:r>
          </a:p>
          <a:p>
            <a:pPr lvl="1"/>
            <a:r>
              <a:rPr lang="en-US" sz="2800" dirty="0">
                <a:latin typeface="Arial" pitchFamily="-103" charset="0"/>
                <a:cs typeface="Arial" pitchFamily="-103" charset="0"/>
              </a:rPr>
              <a:t>We are not in long-run equilibrium any longer.</a:t>
            </a:r>
          </a:p>
          <a:p>
            <a:pPr lvl="1"/>
            <a:r>
              <a:rPr lang="en-US" sz="2800" dirty="0">
                <a:latin typeface="Arial" pitchFamily="-103" charset="0"/>
                <a:cs typeface="Arial" pitchFamily="-103" charset="0"/>
              </a:rPr>
              <a:t>Unemployment rate &lt; u*</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In the long run, all prices adjust.</a:t>
            </a:r>
          </a:p>
          <a:p>
            <a:pPr lvl="1"/>
            <a:r>
              <a:rPr lang="en-US" sz="2800" dirty="0">
                <a:latin typeface="Arial" pitchFamily="-103" charset="0"/>
                <a:cs typeface="Arial" pitchFamily="-103" charset="0"/>
              </a:rPr>
              <a:t>As they do, SRAS shifts left. </a:t>
            </a:r>
          </a:p>
          <a:p>
            <a:pPr lvl="1"/>
            <a:r>
              <a:rPr lang="en-US" sz="2800" dirty="0">
                <a:latin typeface="Arial" pitchFamily="-103" charset="0"/>
                <a:cs typeface="Arial" pitchFamily="-103" charset="0"/>
              </a:rPr>
              <a:t>We end up back at full-employment output.</a:t>
            </a:r>
          </a:p>
          <a:p>
            <a:pPr lvl="1"/>
            <a:r>
              <a:rPr lang="en-US" sz="2800" dirty="0">
                <a:latin typeface="Arial" pitchFamily="-103" charset="0"/>
                <a:cs typeface="Arial" pitchFamily="-103" charset="0"/>
              </a:rPr>
              <a:t>But we have a higher price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5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Macroeconomics</a:t>
            </a:r>
          </a:p>
        </p:txBody>
      </p:sp>
      <p:sp>
        <p:nvSpPr>
          <p:cNvPr id="20482" name="Content Placeholder 2"/>
          <p:cNvSpPr>
            <a:spLocks noGrp="1"/>
          </p:cNvSpPr>
          <p:nvPr>
            <p:ph idx="1"/>
          </p:nvPr>
        </p:nvSpPr>
        <p:spPr>
          <a:xfrm>
            <a:off x="457200" y="1712913"/>
            <a:ext cx="8467725" cy="4895850"/>
          </a:xfrm>
        </p:spPr>
        <p:txBody>
          <a:bodyPr/>
          <a:lstStyle/>
          <a:p>
            <a:r>
              <a:rPr lang="en-US" sz="3200" dirty="0">
                <a:latin typeface="Arial" pitchFamily="-103" charset="0"/>
                <a:cs typeface="Arial" pitchFamily="-103" charset="0"/>
              </a:rPr>
              <a:t>Two major paths of study:</a:t>
            </a:r>
            <a:endParaRPr lang="en-US" sz="1000" dirty="0">
              <a:latin typeface="Arial" pitchFamily="-103" charset="0"/>
              <a:cs typeface="Arial" pitchFamily="-103" charset="0"/>
            </a:endParaRPr>
          </a:p>
          <a:p>
            <a:pPr lvl="1"/>
            <a:r>
              <a:rPr lang="en-US" sz="2800" dirty="0">
                <a:latin typeface="Arial" pitchFamily="-103" charset="0"/>
                <a:cs typeface="Arial" pitchFamily="-103" charset="0"/>
              </a:rPr>
              <a:t>Exploring long-run growth and development</a:t>
            </a:r>
            <a:endParaRPr lang="en-US" sz="1000" dirty="0">
              <a:latin typeface="Arial" pitchFamily="-103" charset="0"/>
              <a:cs typeface="Arial" pitchFamily="-103" charset="0"/>
            </a:endParaRPr>
          </a:p>
          <a:p>
            <a:pPr lvl="1"/>
            <a:r>
              <a:rPr lang="en-US" sz="2800" dirty="0">
                <a:latin typeface="Arial" pitchFamily="-103" charset="0"/>
                <a:cs typeface="Arial" pitchFamily="-103" charset="0"/>
              </a:rPr>
              <a:t>Examining short-run fluctuations (business cycles)</a:t>
            </a:r>
          </a:p>
          <a:p>
            <a:pPr lvl="1"/>
            <a:endParaRPr lang="en-US" sz="1400" dirty="0">
              <a:latin typeface="Arial" pitchFamily="-103" charset="0"/>
              <a:cs typeface="Arial" pitchFamily="-103" charset="0"/>
            </a:endParaRPr>
          </a:p>
          <a:p>
            <a:r>
              <a:rPr lang="en-US" sz="3200" dirty="0">
                <a:latin typeface="Arial" pitchFamily="-103" charset="0"/>
                <a:cs typeface="Arial" pitchFamily="-103" charset="0"/>
              </a:rPr>
              <a:t>Business cycle</a:t>
            </a:r>
          </a:p>
          <a:p>
            <a:pPr lvl="1"/>
            <a:r>
              <a:rPr lang="en-US" sz="2800" dirty="0">
                <a:latin typeface="Arial" pitchFamily="-103" charset="0"/>
                <a:cs typeface="Arial" pitchFamily="-103" charset="0"/>
              </a:rPr>
              <a:t>Most evident in real GDP growth and unemployment rates</a:t>
            </a:r>
          </a:p>
          <a:p>
            <a:pPr lvl="1"/>
            <a:endParaRPr lang="en-US" dirty="0">
              <a:latin typeface="Arial" pitchFamily="-103" charset="0"/>
              <a:cs typeface="Arial" pitchFamily="-103" charset="0"/>
            </a:endParaRPr>
          </a:p>
          <a:p>
            <a:endParaRPr lang="en-US" sz="28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6" descr="axes.eps"/>
          <p:cNvPicPr>
            <a:picLocks noChangeAspect="1"/>
          </p:cNvPicPr>
          <p:nvPr/>
        </p:nvPicPr>
        <p:blipFill>
          <a:blip r:embed="rId3"/>
          <a:srcRect/>
          <a:stretch>
            <a:fillRect/>
          </a:stretch>
        </p:blipFill>
        <p:spPr bwMode="auto">
          <a:xfrm>
            <a:off x="1196975" y="1582738"/>
            <a:ext cx="6946900" cy="5067300"/>
          </a:xfrm>
          <a:prstGeom prst="rect">
            <a:avLst/>
          </a:prstGeom>
          <a:noFill/>
          <a:ln w="9525">
            <a:noFill/>
            <a:miter lim="800000"/>
            <a:headEnd/>
            <a:tailEnd/>
          </a:ln>
        </p:spPr>
      </p:pic>
      <p:pic>
        <p:nvPicPr>
          <p:cNvPr id="6" name="Picture 5" descr="ad2.eps"/>
          <p:cNvPicPr>
            <a:picLocks noChangeAspect="1"/>
          </p:cNvPicPr>
          <p:nvPr/>
        </p:nvPicPr>
        <p:blipFill>
          <a:blip r:embed="rId4"/>
          <a:srcRect/>
          <a:stretch>
            <a:fillRect/>
          </a:stretch>
        </p:blipFill>
        <p:spPr bwMode="auto">
          <a:xfrm>
            <a:off x="3251200" y="2616200"/>
            <a:ext cx="2911475" cy="2843213"/>
          </a:xfrm>
          <a:prstGeom prst="rect">
            <a:avLst/>
          </a:prstGeom>
          <a:noFill/>
          <a:ln w="9525">
            <a:noFill/>
            <a:miter lim="800000"/>
            <a:headEnd/>
            <a:tailEnd/>
          </a:ln>
        </p:spPr>
      </p:pic>
      <p:pic>
        <p:nvPicPr>
          <p:cNvPr id="112643" name="Picture 7" descr="lras.eps"/>
          <p:cNvPicPr>
            <a:picLocks noChangeAspect="1"/>
          </p:cNvPicPr>
          <p:nvPr/>
        </p:nvPicPr>
        <p:blipFill>
          <a:blip r:embed="rId5"/>
          <a:srcRect/>
          <a:stretch>
            <a:fillRect/>
          </a:stretch>
        </p:blipFill>
        <p:spPr bwMode="auto">
          <a:xfrm>
            <a:off x="3675063" y="2195513"/>
            <a:ext cx="709612" cy="4632325"/>
          </a:xfrm>
          <a:prstGeom prst="rect">
            <a:avLst/>
          </a:prstGeom>
          <a:noFill/>
          <a:ln w="9525">
            <a:noFill/>
            <a:miter lim="800000"/>
            <a:headEnd/>
            <a:tailEnd/>
          </a:ln>
        </p:spPr>
      </p:pic>
      <p:pic>
        <p:nvPicPr>
          <p:cNvPr id="112644" name="Picture 8" descr="sras.eps"/>
          <p:cNvPicPr>
            <a:picLocks noChangeAspect="1"/>
          </p:cNvPicPr>
          <p:nvPr/>
        </p:nvPicPr>
        <p:blipFill>
          <a:blip r:embed="rId6"/>
          <a:srcRect/>
          <a:stretch>
            <a:fillRect/>
          </a:stretch>
        </p:blipFill>
        <p:spPr bwMode="auto">
          <a:xfrm>
            <a:off x="1928813" y="2871788"/>
            <a:ext cx="3921125" cy="2911475"/>
          </a:xfrm>
          <a:prstGeom prst="rect">
            <a:avLst/>
          </a:prstGeom>
          <a:noFill/>
          <a:ln w="9525">
            <a:noFill/>
            <a:miter lim="800000"/>
            <a:headEnd/>
            <a:tailEnd/>
          </a:ln>
        </p:spPr>
      </p:pic>
      <p:pic>
        <p:nvPicPr>
          <p:cNvPr id="4" name="Picture 3" descr="105.eps"/>
          <p:cNvPicPr>
            <a:picLocks noChangeAspect="1"/>
          </p:cNvPicPr>
          <p:nvPr/>
        </p:nvPicPr>
        <p:blipFill>
          <a:blip r:embed="rId7"/>
          <a:srcRect/>
          <a:stretch>
            <a:fillRect/>
          </a:stretch>
        </p:blipFill>
        <p:spPr bwMode="auto">
          <a:xfrm>
            <a:off x="1908175" y="3825875"/>
            <a:ext cx="2889250" cy="2590800"/>
          </a:xfrm>
          <a:prstGeom prst="rect">
            <a:avLst/>
          </a:prstGeom>
          <a:noFill/>
          <a:ln w="9525">
            <a:noFill/>
            <a:miter lim="800000"/>
            <a:headEnd/>
            <a:tailEnd/>
          </a:ln>
        </p:spPr>
      </p:pic>
      <p:pic>
        <p:nvPicPr>
          <p:cNvPr id="10" name="Picture 9" descr="sras2.eps"/>
          <p:cNvPicPr>
            <a:picLocks noChangeAspect="1"/>
          </p:cNvPicPr>
          <p:nvPr/>
        </p:nvPicPr>
        <p:blipFill>
          <a:blip r:embed="rId8"/>
          <a:srcRect/>
          <a:stretch>
            <a:fillRect/>
          </a:stretch>
        </p:blipFill>
        <p:spPr bwMode="auto">
          <a:xfrm>
            <a:off x="2546350" y="2439988"/>
            <a:ext cx="3049588" cy="2705100"/>
          </a:xfrm>
          <a:prstGeom prst="rect">
            <a:avLst/>
          </a:prstGeom>
          <a:noFill/>
          <a:ln w="9525">
            <a:noFill/>
            <a:miter lim="800000"/>
            <a:headEnd/>
            <a:tailEnd/>
          </a:ln>
        </p:spPr>
      </p:pic>
      <p:pic>
        <p:nvPicPr>
          <p:cNvPr id="11" name="Picture 10" descr="u.eps"/>
          <p:cNvPicPr>
            <a:picLocks noChangeAspect="1"/>
          </p:cNvPicPr>
          <p:nvPr/>
        </p:nvPicPr>
        <p:blipFill>
          <a:blip r:embed="rId9"/>
          <a:srcRect/>
          <a:stretch>
            <a:fillRect/>
          </a:stretch>
        </p:blipFill>
        <p:spPr bwMode="auto">
          <a:xfrm>
            <a:off x="4545013" y="6415088"/>
            <a:ext cx="504825" cy="412750"/>
          </a:xfrm>
          <a:prstGeom prst="rect">
            <a:avLst/>
          </a:prstGeom>
          <a:noFill/>
          <a:ln w="9525">
            <a:noFill/>
            <a:miter lim="800000"/>
            <a:headEnd/>
            <a:tailEnd/>
          </a:ln>
        </p:spPr>
      </p:pic>
      <p:pic>
        <p:nvPicPr>
          <p:cNvPr id="5" name="Picture 4" descr="110.eps"/>
          <p:cNvPicPr>
            <a:picLocks noChangeAspect="1"/>
          </p:cNvPicPr>
          <p:nvPr/>
        </p:nvPicPr>
        <p:blipFill>
          <a:blip r:embed="rId10"/>
          <a:srcRect/>
          <a:stretch>
            <a:fillRect/>
          </a:stretch>
        </p:blipFill>
        <p:spPr bwMode="auto">
          <a:xfrm>
            <a:off x="1925638" y="3432175"/>
            <a:ext cx="2476500" cy="206375"/>
          </a:xfrm>
          <a:prstGeom prst="rect">
            <a:avLst/>
          </a:prstGeom>
          <a:noFill/>
          <a:ln w="9525">
            <a:noFill/>
            <a:miter lim="800000"/>
            <a:headEnd/>
            <a:tailEnd/>
          </a:ln>
        </p:spPr>
      </p:pic>
      <p:sp>
        <p:nvSpPr>
          <p:cNvPr id="112649" name="Title 1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Unexpected Increase in Aggregate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1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Know—5 </a:t>
            </a:r>
            <a:endParaRPr lang="en-US">
              <a:latin typeface="Helvetica Neue" pitchFamily="-103" charset="0"/>
              <a:ea typeface="MS PGothic" pitchFamily="34" charset="-128"/>
              <a:cs typeface="MS PGothic" pitchFamily="34" charset="-128"/>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Suppose there is an increase in AD, causing a price level increase; what will happen in the long run as prices adjust?</a:t>
            </a:r>
          </a:p>
          <a:p>
            <a:pPr marL="971550" lvl="1" indent="-514350">
              <a:buFont typeface="Calibri" pitchFamily="-103" charset="0"/>
              <a:buAutoNum type="alphaUcPeriod"/>
            </a:pPr>
            <a:r>
              <a:rPr lang="en-US" sz="2600" dirty="0">
                <a:latin typeface="Arial" pitchFamily="-103" charset="0"/>
                <a:cs typeface="Arial" pitchFamily="-103" charset="0"/>
              </a:rPr>
              <a:t>The price level will go back to its previous level.</a:t>
            </a:r>
          </a:p>
          <a:p>
            <a:pPr marL="971550" lvl="1" indent="-514350">
              <a:buFont typeface="Calibri" pitchFamily="-103" charset="0"/>
              <a:buAutoNum type="alphaUcPeriod"/>
            </a:pPr>
            <a:r>
              <a:rPr lang="en-US" sz="2600" dirty="0">
                <a:latin typeface="Arial" pitchFamily="-103" charset="0"/>
                <a:cs typeface="Arial" pitchFamily="-103" charset="0"/>
              </a:rPr>
              <a:t>The price level will rise even further.</a:t>
            </a:r>
          </a:p>
          <a:p>
            <a:pPr marL="971550" lvl="1" indent="-514350">
              <a:buFont typeface="Calibri" pitchFamily="-103" charset="0"/>
              <a:buAutoNum type="alphaUcPeriod"/>
            </a:pPr>
            <a:r>
              <a:rPr lang="en-US" sz="2600" dirty="0">
                <a:latin typeface="Arial" pitchFamily="-103" charset="0"/>
                <a:cs typeface="Arial" pitchFamily="-103" charset="0"/>
              </a:rPr>
              <a:t>The price level will fall to a level below its previous level.</a:t>
            </a:r>
          </a:p>
          <a:p>
            <a:pPr marL="971550" lvl="1" indent="-514350">
              <a:buFont typeface="Calibri" pitchFamily="-103" charset="0"/>
              <a:buAutoNum type="alphaUcPeriod"/>
            </a:pPr>
            <a:r>
              <a:rPr lang="en-US" sz="2600" dirty="0">
                <a:latin typeface="Arial" pitchFamily="-103" charset="0"/>
                <a:cs typeface="Arial" pitchFamily="-103" charset="0"/>
              </a:rPr>
              <a:t>The price level will fall slightly to a level somewhere between its current level and the original level.</a:t>
            </a:r>
          </a:p>
        </p:txBody>
      </p:sp>
      <p:sp>
        <p:nvSpPr>
          <p:cNvPr id="4" name="Rectangle 3" descr="Correct answer: B, The price level will rise even further."/>
          <p:cNvSpPr/>
          <p:nvPr/>
        </p:nvSpPr>
        <p:spPr>
          <a:xfrm>
            <a:off x="902571" y="3716338"/>
            <a:ext cx="6069729" cy="5127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Conclusion</a:t>
            </a:r>
          </a:p>
        </p:txBody>
      </p:sp>
      <p:sp>
        <p:nvSpPr>
          <p:cNvPr id="116738" name="Content Placeholder 2"/>
          <p:cNvSpPr>
            <a:spLocks noGrp="1"/>
          </p:cNvSpPr>
          <p:nvPr>
            <p:ph idx="1"/>
          </p:nvPr>
        </p:nvSpPr>
        <p:spPr>
          <a:xfrm>
            <a:off x="457200" y="1712913"/>
            <a:ext cx="8229600" cy="4895850"/>
          </a:xfrm>
        </p:spPr>
        <p:txBody>
          <a:bodyPr/>
          <a:lstStyle/>
          <a:p>
            <a:r>
              <a:rPr lang="en-US" sz="3200">
                <a:latin typeface="Arial" pitchFamily="-103" charset="0"/>
                <a:cs typeface="Arial" pitchFamily="-103" charset="0"/>
              </a:rPr>
              <a:t>Recessions are unpredictable and can be caused by a variety of factors.</a:t>
            </a:r>
          </a:p>
          <a:p>
            <a:endParaRPr lang="en-US" sz="1000">
              <a:latin typeface="Arial" pitchFamily="-103" charset="0"/>
              <a:cs typeface="Arial" pitchFamily="-103" charset="0"/>
            </a:endParaRPr>
          </a:p>
          <a:p>
            <a:r>
              <a:rPr lang="en-US" sz="3200">
                <a:latin typeface="Arial" pitchFamily="-103" charset="0"/>
                <a:cs typeface="Arial" pitchFamily="-103" charset="0"/>
              </a:rPr>
              <a:t>The AD-AS model helps us understand the macroeconomic impacts of real world changes.</a:t>
            </a:r>
          </a:p>
          <a:p>
            <a:endParaRPr lang="en-US" sz="800">
              <a:latin typeface="Arial" pitchFamily="-103" charset="0"/>
              <a:cs typeface="Arial" pitchFamily="-103" charset="0"/>
            </a:endParaRPr>
          </a:p>
          <a:p>
            <a:r>
              <a:rPr lang="en-US" sz="3200">
                <a:latin typeface="Arial" pitchFamily="-103" charset="0"/>
                <a:cs typeface="Arial" pitchFamily="-103" charset="0"/>
              </a:rPr>
              <a:t>We can use the AD-AS model to evaluate past recessions or analyze policy remedies to these events.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686800" cy="1527175"/>
          </a:xfrm>
        </p:spPr>
        <p:txBody>
          <a:bodyPr/>
          <a:lstStyle/>
          <a:p>
            <a:r>
              <a:rPr lang="en-US">
                <a:latin typeface="Arial" pitchFamily="-103" charset="0"/>
                <a:ea typeface="MS PGothic" pitchFamily="34" charset="-128"/>
                <a:cs typeface="MS PGothic" pitchFamily="34" charset="-128"/>
              </a:rPr>
              <a:t>U.S. Real GDP and Recessions, 1990</a:t>
            </a:r>
            <a:r>
              <a:rPr lang="en-US">
                <a:latin typeface="Arial" pitchFamily="-103" charset="0"/>
                <a:ea typeface="Arial" pitchFamily="-103" charset="0"/>
                <a:cs typeface="Arial" pitchFamily="-103" charset="0"/>
              </a:rPr>
              <a:t>–</a:t>
            </a:r>
            <a:r>
              <a:rPr lang="en-US">
                <a:latin typeface="Arial" pitchFamily="-103" charset="0"/>
                <a:ea typeface="MS PGothic" pitchFamily="34" charset="-128"/>
                <a:cs typeface="MS PGothic" pitchFamily="34" charset="-128"/>
              </a:rPr>
              <a:t>2015—1 </a:t>
            </a:r>
          </a:p>
        </p:txBody>
      </p:sp>
      <p:pic>
        <p:nvPicPr>
          <p:cNvPr id="4" name="Picture 3" descr="PRINECOMA2_FIG13.01a.jpg"/>
          <p:cNvPicPr>
            <a:picLocks noChangeAspect="1"/>
          </p:cNvPicPr>
          <p:nvPr/>
        </p:nvPicPr>
        <p:blipFill rotWithShape="1">
          <a:blip r:embed="rId3"/>
          <a:srcRect r="247" b="3016"/>
          <a:stretch/>
        </p:blipFill>
        <p:spPr>
          <a:xfrm>
            <a:off x="730299" y="1679351"/>
            <a:ext cx="7664401" cy="4950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686800" cy="1527175"/>
          </a:xfrm>
        </p:spPr>
        <p:txBody>
          <a:bodyPr/>
          <a:lstStyle/>
          <a:p>
            <a:r>
              <a:rPr lang="en-US">
                <a:latin typeface="Arial" pitchFamily="-103" charset="0"/>
                <a:ea typeface="MS PGothic" pitchFamily="34" charset="-128"/>
                <a:cs typeface="MS PGothic" pitchFamily="34" charset="-128"/>
              </a:rPr>
              <a:t>U.S. Real GDP and Recessions, 1990</a:t>
            </a:r>
            <a:r>
              <a:rPr lang="en-US">
                <a:latin typeface="Arial" pitchFamily="-103" charset="0"/>
                <a:ea typeface="Arial" pitchFamily="-103" charset="0"/>
                <a:cs typeface="Arial" pitchFamily="-103" charset="0"/>
              </a:rPr>
              <a:t>–</a:t>
            </a:r>
            <a:r>
              <a:rPr lang="en-US">
                <a:latin typeface="Arial" pitchFamily="-103" charset="0"/>
                <a:ea typeface="MS PGothic" pitchFamily="34" charset="-128"/>
                <a:cs typeface="MS PGothic" pitchFamily="34" charset="-128"/>
              </a:rPr>
              <a:t>2015—2</a:t>
            </a:r>
            <a:endParaRPr lang="en-US">
              <a:latin typeface="Helvetica Neue" pitchFamily="-103" charset="0"/>
              <a:ea typeface="MS PGothic" pitchFamily="34" charset="-128"/>
              <a:cs typeface="MS PGothic" pitchFamily="34" charset="-128"/>
            </a:endParaRPr>
          </a:p>
        </p:txBody>
      </p:sp>
      <p:pic>
        <p:nvPicPr>
          <p:cNvPr id="4" name="Picture 3" descr="PRINECOMA2_FIG13.01b.jpg"/>
          <p:cNvPicPr>
            <a:picLocks noChangeAspect="1"/>
          </p:cNvPicPr>
          <p:nvPr/>
        </p:nvPicPr>
        <p:blipFill rotWithShape="1">
          <a:blip r:embed="rId3"/>
          <a:srcRect r="33" b="3870"/>
          <a:stretch/>
        </p:blipFill>
        <p:spPr>
          <a:xfrm>
            <a:off x="416335" y="1677671"/>
            <a:ext cx="8308565" cy="49136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 and Aggregate Supply Model</a:t>
            </a:r>
          </a:p>
        </p:txBody>
      </p:sp>
      <p:sp>
        <p:nvSpPr>
          <p:cNvPr id="11267" name="Content Placeholder 2"/>
          <p:cNvSpPr>
            <a:spLocks noGrp="1"/>
          </p:cNvSpPr>
          <p:nvPr>
            <p:ph idx="1"/>
          </p:nvPr>
        </p:nvSpPr>
        <p:spPr>
          <a:xfrm>
            <a:off x="446088" y="1766888"/>
            <a:ext cx="8229600" cy="4714875"/>
          </a:xfrm>
        </p:spPr>
        <p:txBody>
          <a:bodyPr/>
          <a:lstStyle/>
          <a:p>
            <a:r>
              <a:rPr lang="en-US" sz="3200" b="1" dirty="0">
                <a:solidFill>
                  <a:schemeClr val="accent6"/>
                </a:solidFill>
                <a:latin typeface="Arial" pitchFamily="-103" charset="0"/>
                <a:cs typeface="Arial" pitchFamily="-103" charset="0"/>
              </a:rPr>
              <a:t>Aggregate demand (AD)</a:t>
            </a:r>
          </a:p>
          <a:p>
            <a:pPr lvl="1"/>
            <a:r>
              <a:rPr lang="en-US" sz="2800" dirty="0">
                <a:latin typeface="Arial" pitchFamily="-103" charset="0"/>
                <a:cs typeface="Arial" pitchFamily="-103" charset="0"/>
              </a:rPr>
              <a:t>Total demand for final goods and services in the economy</a:t>
            </a:r>
          </a:p>
          <a:p>
            <a:pPr lvl="1"/>
            <a:endParaRPr lang="en-US" sz="2800" dirty="0">
              <a:latin typeface="Arial" pitchFamily="-103" charset="0"/>
              <a:cs typeface="Arial" pitchFamily="-103" charset="0"/>
            </a:endParaRPr>
          </a:p>
          <a:p>
            <a:r>
              <a:rPr lang="en-US" sz="3200" b="1" dirty="0">
                <a:solidFill>
                  <a:schemeClr val="accent6"/>
                </a:solidFill>
                <a:latin typeface="Arial" pitchFamily="-103" charset="0"/>
                <a:cs typeface="Arial" pitchFamily="-103" charset="0"/>
              </a:rPr>
              <a:t>Aggregate supply (AS)</a:t>
            </a:r>
          </a:p>
          <a:p>
            <a:pPr lvl="1"/>
            <a:r>
              <a:rPr lang="en-US" sz="2800" dirty="0">
                <a:latin typeface="Arial" pitchFamily="-103" charset="0"/>
                <a:cs typeface="Arial" pitchFamily="-103" charset="0"/>
              </a:rPr>
              <a:t>Total supply of final goods and services in the economy</a:t>
            </a:r>
          </a:p>
          <a:p>
            <a:endParaRPr lang="en-US" sz="28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Demand—1 </a:t>
            </a:r>
            <a:endParaRPr lang="en-US">
              <a:latin typeface="Helvetica Neue" pitchFamily="-103" charset="0"/>
              <a:ea typeface="MS PGothic" pitchFamily="34" charset="-128"/>
              <a:cs typeface="MS PGothic" pitchFamily="34" charset="-128"/>
            </a:endParaRPr>
          </a:p>
        </p:txBody>
      </p:sp>
      <p:sp>
        <p:nvSpPr>
          <p:cNvPr id="28674" name="Content Placeholder 1"/>
          <p:cNvSpPr>
            <a:spLocks noGrp="1"/>
          </p:cNvSpPr>
          <p:nvPr>
            <p:ph idx="1"/>
          </p:nvPr>
        </p:nvSpPr>
        <p:spPr>
          <a:xfrm>
            <a:off x="457200" y="2419350"/>
            <a:ext cx="8229600" cy="4189413"/>
          </a:xfrm>
        </p:spPr>
        <p:txBody>
          <a:bodyPr/>
          <a:lstStyle/>
          <a:p>
            <a:r>
              <a:rPr lang="en-US" dirty="0">
                <a:latin typeface="Arial" pitchFamily="-103" charset="0"/>
                <a:cs typeface="Arial" pitchFamily="-103" charset="0"/>
              </a:rPr>
              <a:t>Aggregate demand is the sum of spending in the economy.</a:t>
            </a:r>
          </a:p>
          <a:p>
            <a:pPr lvl="1"/>
            <a:r>
              <a:rPr lang="en-US" dirty="0">
                <a:latin typeface="Arial" pitchFamily="-103" charset="0"/>
                <a:cs typeface="Arial" pitchFamily="-103" charset="0"/>
              </a:rPr>
              <a:t>Consumption (</a:t>
            </a:r>
            <a:r>
              <a:rPr lang="en-US" dirty="0">
                <a:solidFill>
                  <a:srgbClr val="669900"/>
                </a:solidFill>
                <a:latin typeface="Arial" pitchFamily="-103" charset="0"/>
                <a:cs typeface="Arial" pitchFamily="-103" charset="0"/>
              </a:rPr>
              <a:t>C</a:t>
            </a:r>
            <a:r>
              <a:rPr lang="en-US" dirty="0">
                <a:latin typeface="Arial" pitchFamily="-103" charset="0"/>
                <a:cs typeface="Arial" pitchFamily="-103" charset="0"/>
              </a:rPr>
              <a:t>)</a:t>
            </a:r>
          </a:p>
          <a:p>
            <a:pPr lvl="1"/>
            <a:r>
              <a:rPr lang="en-US" dirty="0">
                <a:latin typeface="Arial" pitchFamily="-103" charset="0"/>
                <a:cs typeface="Arial" pitchFamily="-103" charset="0"/>
              </a:rPr>
              <a:t>Investment (</a:t>
            </a:r>
            <a:r>
              <a:rPr lang="en-US" dirty="0">
                <a:solidFill>
                  <a:srgbClr val="669900"/>
                </a:solidFill>
                <a:latin typeface="Arial" pitchFamily="-103" charset="0"/>
                <a:cs typeface="Arial" pitchFamily="-103" charset="0"/>
              </a:rPr>
              <a:t>I</a:t>
            </a:r>
            <a:r>
              <a:rPr lang="en-US" dirty="0">
                <a:latin typeface="Arial" pitchFamily="-103" charset="0"/>
                <a:cs typeface="Arial" pitchFamily="-103" charset="0"/>
              </a:rPr>
              <a:t>)</a:t>
            </a:r>
          </a:p>
          <a:p>
            <a:pPr lvl="1"/>
            <a:r>
              <a:rPr lang="en-US" dirty="0">
                <a:latin typeface="Arial" pitchFamily="-103" charset="0"/>
                <a:cs typeface="Arial" pitchFamily="-103" charset="0"/>
              </a:rPr>
              <a:t>Government spending (</a:t>
            </a:r>
            <a:r>
              <a:rPr lang="en-US" dirty="0">
                <a:solidFill>
                  <a:srgbClr val="669900"/>
                </a:solidFill>
                <a:latin typeface="Arial" pitchFamily="-103" charset="0"/>
                <a:cs typeface="Arial" pitchFamily="-103" charset="0"/>
              </a:rPr>
              <a:t>G</a:t>
            </a:r>
            <a:r>
              <a:rPr lang="en-US" dirty="0">
                <a:latin typeface="Arial" pitchFamily="-103" charset="0"/>
                <a:cs typeface="Arial" pitchFamily="-103" charset="0"/>
              </a:rPr>
              <a:t>)</a:t>
            </a:r>
          </a:p>
          <a:p>
            <a:pPr lvl="1"/>
            <a:r>
              <a:rPr lang="en-US" dirty="0">
                <a:latin typeface="Arial" pitchFamily="-103" charset="0"/>
                <a:cs typeface="Arial" pitchFamily="-103" charset="0"/>
              </a:rPr>
              <a:t>Net exports (</a:t>
            </a:r>
            <a:r>
              <a:rPr lang="en-US" dirty="0">
                <a:solidFill>
                  <a:srgbClr val="669900"/>
                </a:solidFill>
                <a:latin typeface="Arial" pitchFamily="-103" charset="0"/>
                <a:cs typeface="Arial" pitchFamily="-103" charset="0"/>
              </a:rPr>
              <a:t>NX</a:t>
            </a:r>
            <a:r>
              <a:rPr lang="en-US" dirty="0">
                <a:latin typeface="Arial" pitchFamily="-103" charset="0"/>
                <a:cs typeface="Arial" pitchFamily="-103" charset="0"/>
              </a:rPr>
              <a:t>)</a:t>
            </a:r>
          </a:p>
        </p:txBody>
      </p:sp>
      <p:sp>
        <p:nvSpPr>
          <p:cNvPr id="28675" name="TextBox 3"/>
          <p:cNvSpPr txBox="1">
            <a:spLocks noChangeArrowheads="1"/>
          </p:cNvSpPr>
          <p:nvPr/>
        </p:nvSpPr>
        <p:spPr bwMode="auto">
          <a:xfrm>
            <a:off x="0" y="1570038"/>
            <a:ext cx="9144000" cy="708025"/>
          </a:xfrm>
          <a:prstGeom prst="rect">
            <a:avLst/>
          </a:prstGeom>
          <a:noFill/>
          <a:ln w="9525">
            <a:noFill/>
            <a:miter lim="800000"/>
            <a:headEnd/>
            <a:tailEnd/>
          </a:ln>
        </p:spPr>
        <p:txBody>
          <a:bodyPr>
            <a:prstTxWarp prst="textNoShape">
              <a:avLst/>
            </a:prstTxWarp>
            <a:spAutoFit/>
          </a:bodyPr>
          <a:lstStyle/>
          <a:p>
            <a:pPr algn="ctr" eaLnBrk="1" hangingPunct="1"/>
            <a:r>
              <a:rPr lang="en-US" sz="4000">
                <a:solidFill>
                  <a:srgbClr val="669900"/>
                </a:solidFill>
                <a:latin typeface="Arial" pitchFamily="-103" charset="0"/>
                <a:cs typeface="Arial" pitchFamily="-103" charset="0"/>
              </a:rPr>
              <a:t>AD = C + I + G + NX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31780</TotalTime>
  <Words>5934</Words>
  <Application>Microsoft Macintosh PowerPoint</Application>
  <PresentationFormat>On-screen Show (4:3)</PresentationFormat>
  <Paragraphs>802</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Calibri</vt:lpstr>
      <vt:lpstr>Helvetica Neue</vt:lpstr>
      <vt:lpstr>Helvetica Neue Medium</vt:lpstr>
      <vt:lpstr>MS PGothic</vt:lpstr>
      <vt:lpstr>ＭＳ Ｐゴシック</vt:lpstr>
      <vt:lpstr>Arial</vt:lpstr>
      <vt:lpstr>Office Theme</vt:lpstr>
      <vt:lpstr>The Aggregate Demand–Aggregate Supply Model</vt:lpstr>
      <vt:lpstr>Previously</vt:lpstr>
      <vt:lpstr>Big Questions</vt:lpstr>
      <vt:lpstr>Here’s a question for you…</vt:lpstr>
      <vt:lpstr>Macroeconomics</vt:lpstr>
      <vt:lpstr>U.S. Real GDP and Recessions, 1990–2015—1 </vt:lpstr>
      <vt:lpstr>U.S. Real GDP and Recessions, 1990–2015—2</vt:lpstr>
      <vt:lpstr>Aggregate Demand and Aggregate Supply Model</vt:lpstr>
      <vt:lpstr>Aggregate Demand—1 </vt:lpstr>
      <vt:lpstr>Aggregate Demand—2 </vt:lpstr>
      <vt:lpstr>Aggregate Demand—3 </vt:lpstr>
      <vt:lpstr>The Wealth Effect</vt:lpstr>
      <vt:lpstr>The Interest Rate Effect—1 </vt:lpstr>
      <vt:lpstr>The Interest Rate Effect—2 </vt:lpstr>
      <vt:lpstr>International Trade Effect</vt:lpstr>
      <vt:lpstr>Slope of the AD Curve</vt:lpstr>
      <vt:lpstr>Movements Along the AD Curve Versus Shifts in the AD Curve</vt:lpstr>
      <vt:lpstr>Shifts in Aggregate Demand</vt:lpstr>
      <vt:lpstr>Shifts in Consumption</vt:lpstr>
      <vt:lpstr>Shifts in Investment</vt:lpstr>
      <vt:lpstr>Shifts in Government Spending</vt:lpstr>
      <vt:lpstr>Shifts in International Trade</vt:lpstr>
      <vt:lpstr>Practice What You Know—1 </vt:lpstr>
      <vt:lpstr>Practice What You Know—2 </vt:lpstr>
      <vt:lpstr>The Function of the Firm</vt:lpstr>
      <vt:lpstr>Aggregate Supply</vt:lpstr>
      <vt:lpstr>Long-Run Aggregate Supply</vt:lpstr>
      <vt:lpstr>The Long-Run Aggregate Supply Curve</vt:lpstr>
      <vt:lpstr>Shifts in Long-Run AS—1 </vt:lpstr>
      <vt:lpstr>Shifts in Long-Run AS—2 </vt:lpstr>
      <vt:lpstr>Practice What You Know—3 </vt:lpstr>
      <vt:lpstr>Short-Run Aggregate Supply</vt:lpstr>
      <vt:lpstr>Short-Run AS Curve</vt:lpstr>
      <vt:lpstr>Sticky Input Prices</vt:lpstr>
      <vt:lpstr>Menu Costs</vt:lpstr>
      <vt:lpstr>Money Illusion</vt:lpstr>
      <vt:lpstr>Shifts in Short-Run Aggregate Supply</vt:lpstr>
      <vt:lpstr>Factors That Shift the SRAS</vt:lpstr>
      <vt:lpstr>Long-Run Equilibrium in the Economy—1 </vt:lpstr>
      <vt:lpstr>Long-Run Equilibrium in the Economy—2 </vt:lpstr>
      <vt:lpstr>Practice What You Know—4 </vt:lpstr>
      <vt:lpstr>Using the AD and AS Model</vt:lpstr>
      <vt:lpstr>Adjustments to Shifts in Long-Run AS</vt:lpstr>
      <vt:lpstr>Increase in Long-Run AS</vt:lpstr>
      <vt:lpstr>Adjustments to Shifts in Short-Run AS—1 </vt:lpstr>
      <vt:lpstr>Adjustments to Shifts in Short-Run AS—2 </vt:lpstr>
      <vt:lpstr>An Unexpected Decline in SRAS</vt:lpstr>
      <vt:lpstr>Adjustments to Shifts in AD—1 </vt:lpstr>
      <vt:lpstr>Adjustments to Shifts in AD—2 </vt:lpstr>
      <vt:lpstr>Unexpected Increase in Aggregate Demand</vt:lpstr>
      <vt:lpstr>Practice What You Know—5 </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1003</cp:revision>
  <dcterms:created xsi:type="dcterms:W3CDTF">2016-12-16T03:10:36Z</dcterms:created>
  <dcterms:modified xsi:type="dcterms:W3CDTF">2017-03-30T21:11:51Z</dcterms:modified>
</cp:coreProperties>
</file>